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7" r:id="rId2"/>
    <p:sldId id="326" r:id="rId3"/>
    <p:sldId id="408" r:id="rId4"/>
    <p:sldId id="410" r:id="rId5"/>
    <p:sldId id="409" r:id="rId6"/>
    <p:sldId id="334" r:id="rId7"/>
    <p:sldId id="335" r:id="rId8"/>
    <p:sldId id="259" r:id="rId9"/>
    <p:sldId id="347" r:id="rId10"/>
    <p:sldId id="377" r:id="rId11"/>
    <p:sldId id="382" r:id="rId12"/>
    <p:sldId id="383" r:id="rId13"/>
    <p:sldId id="336" r:id="rId14"/>
    <p:sldId id="381" r:id="rId15"/>
    <p:sldId id="348" r:id="rId16"/>
    <p:sldId id="350" r:id="rId17"/>
    <p:sldId id="356" r:id="rId18"/>
    <p:sldId id="357" r:id="rId19"/>
    <p:sldId id="358" r:id="rId20"/>
    <p:sldId id="349" r:id="rId21"/>
    <p:sldId id="359" r:id="rId22"/>
    <p:sldId id="360" r:id="rId23"/>
    <p:sldId id="385" r:id="rId24"/>
    <p:sldId id="337" r:id="rId25"/>
    <p:sldId id="384" r:id="rId26"/>
    <p:sldId id="361" r:id="rId27"/>
    <p:sldId id="362" r:id="rId28"/>
    <p:sldId id="366" r:id="rId29"/>
    <p:sldId id="367" r:id="rId30"/>
    <p:sldId id="368" r:id="rId31"/>
    <p:sldId id="369" r:id="rId32"/>
    <p:sldId id="351" r:id="rId33"/>
    <p:sldId id="391" r:id="rId34"/>
    <p:sldId id="393" r:id="rId35"/>
    <p:sldId id="394" r:id="rId36"/>
    <p:sldId id="396" r:id="rId37"/>
    <p:sldId id="395" r:id="rId38"/>
    <p:sldId id="397" r:id="rId39"/>
    <p:sldId id="355" r:id="rId40"/>
    <p:sldId id="389" r:id="rId41"/>
    <p:sldId id="390" r:id="rId42"/>
    <p:sldId id="338" r:id="rId43"/>
    <p:sldId id="403" r:id="rId44"/>
    <p:sldId id="401" r:id="rId45"/>
    <p:sldId id="402" r:id="rId46"/>
    <p:sldId id="399" r:id="rId47"/>
    <p:sldId id="375" r:id="rId48"/>
    <p:sldId id="373" r:id="rId49"/>
    <p:sldId id="370" r:id="rId50"/>
    <p:sldId id="371" r:id="rId51"/>
    <p:sldId id="374" r:id="rId52"/>
    <p:sldId id="404" r:id="rId53"/>
    <p:sldId id="407" r:id="rId54"/>
    <p:sldId id="405" r:id="rId55"/>
    <p:sldId id="322" r:id="rId56"/>
    <p:sldId id="346"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486" autoAdjust="0"/>
    <p:restoredTop sz="96517" autoAdjust="0"/>
  </p:normalViewPr>
  <p:slideViewPr>
    <p:cSldViewPr snapToGrid="0">
      <p:cViewPr varScale="1">
        <p:scale>
          <a:sx n="119" d="100"/>
          <a:sy n="119" d="100"/>
        </p:scale>
        <p:origin x="816" y="108"/>
      </p:cViewPr>
      <p:guideLst/>
    </p:cSldViewPr>
  </p:slideViewPr>
  <p:outlineViewPr>
    <p:cViewPr>
      <p:scale>
        <a:sx n="33" d="100"/>
        <a:sy n="33" d="100"/>
      </p:scale>
      <p:origin x="0" y="-6858"/>
    </p:cViewPr>
  </p:outlineViewPr>
  <p:notesTextViewPr>
    <p:cViewPr>
      <p:scale>
        <a:sx n="1" d="1"/>
        <a:sy n="1" d="1"/>
      </p:scale>
      <p:origin x="0" y="0"/>
    </p:cViewPr>
  </p:notesTextViewPr>
  <p:notesViewPr>
    <p:cSldViewPr snapToGrid="0">
      <p:cViewPr varScale="1">
        <p:scale>
          <a:sx n="91" d="100"/>
          <a:sy n="91" d="100"/>
        </p:scale>
        <p:origin x="354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4A9E7E-05EF-4BDC-A27E-3391FD1318D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CA"/>
        </a:p>
      </dgm:t>
    </dgm:pt>
    <dgm:pt modelId="{8F9B7FF6-897A-487A-9E9D-53F1057535AD}">
      <dgm:prSet phldrT="[Text]"/>
      <dgm:spPr/>
      <dgm:t>
        <a:bodyPr/>
        <a:lstStyle/>
        <a:p>
          <a:r>
            <a:rPr lang="en-US" dirty="0"/>
            <a:t>Input</a:t>
          </a:r>
          <a:endParaRPr lang="en-CA" dirty="0"/>
        </a:p>
      </dgm:t>
    </dgm:pt>
    <dgm:pt modelId="{8FB32F2D-7A37-4885-9EE0-7E9BBCAFC250}" type="parTrans" cxnId="{B383834A-6974-4F87-B5F5-3137641BF4A9}">
      <dgm:prSet/>
      <dgm:spPr/>
      <dgm:t>
        <a:bodyPr/>
        <a:lstStyle/>
        <a:p>
          <a:endParaRPr lang="en-CA"/>
        </a:p>
      </dgm:t>
    </dgm:pt>
    <dgm:pt modelId="{5C586C50-E4A6-409D-897F-5D5C275951D3}" type="sibTrans" cxnId="{B383834A-6974-4F87-B5F5-3137641BF4A9}">
      <dgm:prSet/>
      <dgm:spPr/>
      <dgm:t>
        <a:bodyPr/>
        <a:lstStyle/>
        <a:p>
          <a:endParaRPr lang="en-CA"/>
        </a:p>
      </dgm:t>
    </dgm:pt>
    <dgm:pt modelId="{8DF2CA16-097E-4DC1-8297-C78708F0D100}">
      <dgm:prSet phldrT="[Text]"/>
      <dgm:spPr/>
      <dgm:t>
        <a:bodyPr/>
        <a:lstStyle/>
        <a:p>
          <a:r>
            <a:rPr lang="en-US" dirty="0"/>
            <a:t>Conversation Dialogue text and labels</a:t>
          </a:r>
          <a:endParaRPr lang="en-CA" dirty="0"/>
        </a:p>
      </dgm:t>
    </dgm:pt>
    <dgm:pt modelId="{A30E163B-EC5D-4F44-82DB-1E9665717B3A}" type="parTrans" cxnId="{09C41B10-C194-4BB5-9941-B66042B66F72}">
      <dgm:prSet/>
      <dgm:spPr/>
      <dgm:t>
        <a:bodyPr/>
        <a:lstStyle/>
        <a:p>
          <a:endParaRPr lang="en-CA"/>
        </a:p>
      </dgm:t>
    </dgm:pt>
    <dgm:pt modelId="{FE1C308C-0A38-4CD2-BBBA-496131B618EF}" type="sibTrans" cxnId="{09C41B10-C194-4BB5-9941-B66042B66F72}">
      <dgm:prSet/>
      <dgm:spPr/>
      <dgm:t>
        <a:bodyPr/>
        <a:lstStyle/>
        <a:p>
          <a:endParaRPr lang="en-CA"/>
        </a:p>
      </dgm:t>
    </dgm:pt>
    <dgm:pt modelId="{8BB259CB-5833-43F7-B413-2ACF8B99448C}">
      <dgm:prSet phldrT="[Text]"/>
      <dgm:spPr/>
      <dgm:t>
        <a:bodyPr/>
        <a:lstStyle/>
        <a:p>
          <a:r>
            <a:rPr lang="en-US" dirty="0"/>
            <a:t>Machine Learning </a:t>
          </a:r>
          <a:endParaRPr lang="en-CA" dirty="0"/>
        </a:p>
      </dgm:t>
    </dgm:pt>
    <dgm:pt modelId="{A2F16C9A-2F15-495A-AD99-1BD6B3948E03}" type="parTrans" cxnId="{E4CFF6F3-5591-4086-9619-A803932D2173}">
      <dgm:prSet/>
      <dgm:spPr/>
      <dgm:t>
        <a:bodyPr/>
        <a:lstStyle/>
        <a:p>
          <a:endParaRPr lang="en-CA"/>
        </a:p>
      </dgm:t>
    </dgm:pt>
    <dgm:pt modelId="{F6978E9E-B3A9-433C-A151-34315B190564}" type="sibTrans" cxnId="{E4CFF6F3-5591-4086-9619-A803932D2173}">
      <dgm:prSet/>
      <dgm:spPr/>
      <dgm:t>
        <a:bodyPr/>
        <a:lstStyle/>
        <a:p>
          <a:endParaRPr lang="en-CA"/>
        </a:p>
      </dgm:t>
    </dgm:pt>
    <dgm:pt modelId="{D85B1C34-941A-4F83-A4BE-1568DE62640B}">
      <dgm:prSet phldrT="[Text]"/>
      <dgm:spPr/>
      <dgm:t>
        <a:bodyPr/>
        <a:lstStyle/>
        <a:p>
          <a:r>
            <a:rPr lang="en-US" dirty="0"/>
            <a:t>Machine Learning Steps</a:t>
          </a:r>
          <a:endParaRPr lang="en-CA" dirty="0"/>
        </a:p>
      </dgm:t>
    </dgm:pt>
    <dgm:pt modelId="{286D7F0D-6981-42F1-BDB2-5A7F188366D9}" type="parTrans" cxnId="{45F7939D-F031-4418-9DED-C148700C673A}">
      <dgm:prSet/>
      <dgm:spPr/>
      <dgm:t>
        <a:bodyPr/>
        <a:lstStyle/>
        <a:p>
          <a:endParaRPr lang="en-CA"/>
        </a:p>
      </dgm:t>
    </dgm:pt>
    <dgm:pt modelId="{E136E3D8-62C3-4A9C-BAC5-EE2890AE73A0}" type="sibTrans" cxnId="{45F7939D-F031-4418-9DED-C148700C673A}">
      <dgm:prSet/>
      <dgm:spPr/>
      <dgm:t>
        <a:bodyPr/>
        <a:lstStyle/>
        <a:p>
          <a:endParaRPr lang="en-CA"/>
        </a:p>
      </dgm:t>
    </dgm:pt>
    <dgm:pt modelId="{B2A8358E-A902-4881-A679-15E456ED560C}">
      <dgm:prSet phldrT="[Text]"/>
      <dgm:spPr/>
      <dgm:t>
        <a:bodyPr/>
        <a:lstStyle/>
        <a:p>
          <a:r>
            <a:rPr lang="en-US" dirty="0"/>
            <a:t>Output</a:t>
          </a:r>
          <a:endParaRPr lang="en-CA" dirty="0"/>
        </a:p>
      </dgm:t>
    </dgm:pt>
    <dgm:pt modelId="{63B689A9-0273-48AC-A13E-F398452DD00C}" type="parTrans" cxnId="{0EDD6B25-5E26-4CAB-8153-6F44E9661EA8}">
      <dgm:prSet/>
      <dgm:spPr/>
      <dgm:t>
        <a:bodyPr/>
        <a:lstStyle/>
        <a:p>
          <a:endParaRPr lang="en-CA"/>
        </a:p>
      </dgm:t>
    </dgm:pt>
    <dgm:pt modelId="{E0D1D232-4803-4E90-A3E4-3F983CC6D8E3}" type="sibTrans" cxnId="{0EDD6B25-5E26-4CAB-8153-6F44E9661EA8}">
      <dgm:prSet/>
      <dgm:spPr/>
      <dgm:t>
        <a:bodyPr/>
        <a:lstStyle/>
        <a:p>
          <a:endParaRPr lang="en-CA"/>
        </a:p>
      </dgm:t>
    </dgm:pt>
    <dgm:pt modelId="{1B3C6D58-42A0-421B-BF09-66E8CF124369}">
      <dgm:prSet phldrT="[Text]"/>
      <dgm:spPr/>
      <dgm:t>
        <a:bodyPr/>
        <a:lstStyle/>
        <a:p>
          <a:r>
            <a:rPr lang="en-US" dirty="0"/>
            <a:t>Model that predicts the “</a:t>
          </a:r>
          <a:r>
            <a:rPr lang="en-US" dirty="0" err="1"/>
            <a:t>instruction_id</a:t>
          </a:r>
          <a:r>
            <a:rPr lang="en-US" dirty="0"/>
            <a:t>” category</a:t>
          </a:r>
          <a:endParaRPr lang="en-CA" dirty="0"/>
        </a:p>
      </dgm:t>
    </dgm:pt>
    <dgm:pt modelId="{68CF545C-AB54-41A0-AA0B-66DA30DA0350}" type="parTrans" cxnId="{CB2BB859-47D6-48E2-B9B0-EA767DC8A0CB}">
      <dgm:prSet/>
      <dgm:spPr/>
      <dgm:t>
        <a:bodyPr/>
        <a:lstStyle/>
        <a:p>
          <a:endParaRPr lang="en-CA"/>
        </a:p>
      </dgm:t>
    </dgm:pt>
    <dgm:pt modelId="{35816A50-6329-47A3-80C2-19988A1AD224}" type="sibTrans" cxnId="{CB2BB859-47D6-48E2-B9B0-EA767DC8A0CB}">
      <dgm:prSet/>
      <dgm:spPr/>
      <dgm:t>
        <a:bodyPr/>
        <a:lstStyle/>
        <a:p>
          <a:endParaRPr lang="en-CA"/>
        </a:p>
      </dgm:t>
    </dgm:pt>
    <dgm:pt modelId="{19922CEA-CEE0-4D51-9344-3A463C821A9C}" type="pres">
      <dgm:prSet presAssocID="{364A9E7E-05EF-4BDC-A27E-3391FD1318DC}" presName="Name0" presStyleCnt="0">
        <dgm:presLayoutVars>
          <dgm:dir/>
          <dgm:animLvl val="lvl"/>
          <dgm:resizeHandles val="exact"/>
        </dgm:presLayoutVars>
      </dgm:prSet>
      <dgm:spPr/>
    </dgm:pt>
    <dgm:pt modelId="{C344F636-E53A-493E-90B4-6ACE2DED2D1C}" type="pres">
      <dgm:prSet presAssocID="{364A9E7E-05EF-4BDC-A27E-3391FD1318DC}" presName="tSp" presStyleCnt="0"/>
      <dgm:spPr/>
    </dgm:pt>
    <dgm:pt modelId="{71250A10-CDFA-4E55-BB1A-EF96228BE8E4}" type="pres">
      <dgm:prSet presAssocID="{364A9E7E-05EF-4BDC-A27E-3391FD1318DC}" presName="bSp" presStyleCnt="0"/>
      <dgm:spPr/>
    </dgm:pt>
    <dgm:pt modelId="{4E03E0EA-E54B-4382-B2DD-3EF3BFE987BE}" type="pres">
      <dgm:prSet presAssocID="{364A9E7E-05EF-4BDC-A27E-3391FD1318DC}" presName="process" presStyleCnt="0"/>
      <dgm:spPr/>
    </dgm:pt>
    <dgm:pt modelId="{F152F18E-F002-4062-95EE-F22F063C0D94}" type="pres">
      <dgm:prSet presAssocID="{8F9B7FF6-897A-487A-9E9D-53F1057535AD}" presName="composite1" presStyleCnt="0"/>
      <dgm:spPr/>
    </dgm:pt>
    <dgm:pt modelId="{1EB36C8D-C651-430F-9B27-0CC6EB9FCF8A}" type="pres">
      <dgm:prSet presAssocID="{8F9B7FF6-897A-487A-9E9D-53F1057535AD}" presName="dummyNode1" presStyleLbl="node1" presStyleIdx="0" presStyleCnt="3"/>
      <dgm:spPr/>
    </dgm:pt>
    <dgm:pt modelId="{C92A51C5-AA92-47C9-AFF5-2F9081C5D233}" type="pres">
      <dgm:prSet presAssocID="{8F9B7FF6-897A-487A-9E9D-53F1057535AD}" presName="childNode1" presStyleLbl="bgAcc1" presStyleIdx="0" presStyleCnt="3">
        <dgm:presLayoutVars>
          <dgm:bulletEnabled val="1"/>
        </dgm:presLayoutVars>
      </dgm:prSet>
      <dgm:spPr/>
    </dgm:pt>
    <dgm:pt modelId="{F3258DBC-B37B-484D-9041-A36782427FE5}" type="pres">
      <dgm:prSet presAssocID="{8F9B7FF6-897A-487A-9E9D-53F1057535AD}" presName="childNode1tx" presStyleLbl="bgAcc1" presStyleIdx="0" presStyleCnt="3">
        <dgm:presLayoutVars>
          <dgm:bulletEnabled val="1"/>
        </dgm:presLayoutVars>
      </dgm:prSet>
      <dgm:spPr/>
    </dgm:pt>
    <dgm:pt modelId="{D94DD217-4506-4857-AF63-AB2DA0593DF9}" type="pres">
      <dgm:prSet presAssocID="{8F9B7FF6-897A-487A-9E9D-53F1057535AD}" presName="parentNode1" presStyleLbl="node1" presStyleIdx="0" presStyleCnt="3">
        <dgm:presLayoutVars>
          <dgm:chMax val="1"/>
          <dgm:bulletEnabled val="1"/>
        </dgm:presLayoutVars>
      </dgm:prSet>
      <dgm:spPr/>
    </dgm:pt>
    <dgm:pt modelId="{CBA563E3-F70B-4DA7-921E-F6626590FC34}" type="pres">
      <dgm:prSet presAssocID="{8F9B7FF6-897A-487A-9E9D-53F1057535AD}" presName="connSite1" presStyleCnt="0"/>
      <dgm:spPr/>
    </dgm:pt>
    <dgm:pt modelId="{D7C4E502-1D6F-4847-8BAE-B0553012A106}" type="pres">
      <dgm:prSet presAssocID="{5C586C50-E4A6-409D-897F-5D5C275951D3}" presName="Name9" presStyleLbl="sibTrans2D1" presStyleIdx="0" presStyleCnt="2"/>
      <dgm:spPr/>
    </dgm:pt>
    <dgm:pt modelId="{9AA33825-5764-435B-AC1E-EDDEEA3E3E14}" type="pres">
      <dgm:prSet presAssocID="{8BB259CB-5833-43F7-B413-2ACF8B99448C}" presName="composite2" presStyleCnt="0"/>
      <dgm:spPr/>
    </dgm:pt>
    <dgm:pt modelId="{BCA8470A-1964-48FF-BFE3-D1D06CA127D3}" type="pres">
      <dgm:prSet presAssocID="{8BB259CB-5833-43F7-B413-2ACF8B99448C}" presName="dummyNode2" presStyleLbl="node1" presStyleIdx="0" presStyleCnt="3"/>
      <dgm:spPr/>
    </dgm:pt>
    <dgm:pt modelId="{6D271614-299F-4ECF-95E5-7A895DD122F9}" type="pres">
      <dgm:prSet presAssocID="{8BB259CB-5833-43F7-B413-2ACF8B99448C}" presName="childNode2" presStyleLbl="bgAcc1" presStyleIdx="1" presStyleCnt="3">
        <dgm:presLayoutVars>
          <dgm:bulletEnabled val="1"/>
        </dgm:presLayoutVars>
      </dgm:prSet>
      <dgm:spPr/>
    </dgm:pt>
    <dgm:pt modelId="{2C8AA8EF-3082-42E5-B3F6-2F539F3D2A58}" type="pres">
      <dgm:prSet presAssocID="{8BB259CB-5833-43F7-B413-2ACF8B99448C}" presName="childNode2tx" presStyleLbl="bgAcc1" presStyleIdx="1" presStyleCnt="3">
        <dgm:presLayoutVars>
          <dgm:bulletEnabled val="1"/>
        </dgm:presLayoutVars>
      </dgm:prSet>
      <dgm:spPr/>
    </dgm:pt>
    <dgm:pt modelId="{E2EBDA7A-8885-4572-AC3E-A158F9BB4FF1}" type="pres">
      <dgm:prSet presAssocID="{8BB259CB-5833-43F7-B413-2ACF8B99448C}" presName="parentNode2" presStyleLbl="node1" presStyleIdx="1" presStyleCnt="3">
        <dgm:presLayoutVars>
          <dgm:chMax val="0"/>
          <dgm:bulletEnabled val="1"/>
        </dgm:presLayoutVars>
      </dgm:prSet>
      <dgm:spPr/>
    </dgm:pt>
    <dgm:pt modelId="{9B2C92B0-44C3-4A82-9A67-5C8483E9788E}" type="pres">
      <dgm:prSet presAssocID="{8BB259CB-5833-43F7-B413-2ACF8B99448C}" presName="connSite2" presStyleCnt="0"/>
      <dgm:spPr/>
    </dgm:pt>
    <dgm:pt modelId="{5977332A-83EB-4FEB-BED9-DBBB5EEA8740}" type="pres">
      <dgm:prSet presAssocID="{F6978E9E-B3A9-433C-A151-34315B190564}" presName="Name18" presStyleLbl="sibTrans2D1" presStyleIdx="1" presStyleCnt="2"/>
      <dgm:spPr/>
    </dgm:pt>
    <dgm:pt modelId="{5637E628-742F-43AB-A600-BD08A6F05C09}" type="pres">
      <dgm:prSet presAssocID="{B2A8358E-A902-4881-A679-15E456ED560C}" presName="composite1" presStyleCnt="0"/>
      <dgm:spPr/>
    </dgm:pt>
    <dgm:pt modelId="{C1B0BF3D-E653-4CA6-A235-07B953A9BABD}" type="pres">
      <dgm:prSet presAssocID="{B2A8358E-A902-4881-A679-15E456ED560C}" presName="dummyNode1" presStyleLbl="node1" presStyleIdx="1" presStyleCnt="3"/>
      <dgm:spPr/>
    </dgm:pt>
    <dgm:pt modelId="{DBC6AF56-355F-41C4-952E-2286F5D15AAF}" type="pres">
      <dgm:prSet presAssocID="{B2A8358E-A902-4881-A679-15E456ED560C}" presName="childNode1" presStyleLbl="bgAcc1" presStyleIdx="2" presStyleCnt="3">
        <dgm:presLayoutVars>
          <dgm:bulletEnabled val="1"/>
        </dgm:presLayoutVars>
      </dgm:prSet>
      <dgm:spPr/>
    </dgm:pt>
    <dgm:pt modelId="{998013ED-15F7-4212-9594-444774D5BCC9}" type="pres">
      <dgm:prSet presAssocID="{B2A8358E-A902-4881-A679-15E456ED560C}" presName="childNode1tx" presStyleLbl="bgAcc1" presStyleIdx="2" presStyleCnt="3">
        <dgm:presLayoutVars>
          <dgm:bulletEnabled val="1"/>
        </dgm:presLayoutVars>
      </dgm:prSet>
      <dgm:spPr/>
    </dgm:pt>
    <dgm:pt modelId="{2AA86C81-0B73-4059-B838-45D0EAEBF05E}" type="pres">
      <dgm:prSet presAssocID="{B2A8358E-A902-4881-A679-15E456ED560C}" presName="parentNode1" presStyleLbl="node1" presStyleIdx="2" presStyleCnt="3">
        <dgm:presLayoutVars>
          <dgm:chMax val="1"/>
          <dgm:bulletEnabled val="1"/>
        </dgm:presLayoutVars>
      </dgm:prSet>
      <dgm:spPr/>
    </dgm:pt>
    <dgm:pt modelId="{8AF30618-6F84-404C-AF86-D6FF560BEA74}" type="pres">
      <dgm:prSet presAssocID="{B2A8358E-A902-4881-A679-15E456ED560C}" presName="connSite1" presStyleCnt="0"/>
      <dgm:spPr/>
    </dgm:pt>
  </dgm:ptLst>
  <dgm:cxnLst>
    <dgm:cxn modelId="{B08E2408-99C5-4801-9535-C4AE7AC5912D}" type="presOf" srcId="{1B3C6D58-42A0-421B-BF09-66E8CF124369}" destId="{DBC6AF56-355F-41C4-952E-2286F5D15AAF}" srcOrd="0" destOrd="0" presId="urn:microsoft.com/office/officeart/2005/8/layout/hProcess4"/>
    <dgm:cxn modelId="{E5B7950F-B61D-4B0B-B731-283F1AD93E57}" type="presOf" srcId="{1B3C6D58-42A0-421B-BF09-66E8CF124369}" destId="{998013ED-15F7-4212-9594-444774D5BCC9}" srcOrd="1" destOrd="0" presId="urn:microsoft.com/office/officeart/2005/8/layout/hProcess4"/>
    <dgm:cxn modelId="{09C41B10-C194-4BB5-9941-B66042B66F72}" srcId="{8F9B7FF6-897A-487A-9E9D-53F1057535AD}" destId="{8DF2CA16-097E-4DC1-8297-C78708F0D100}" srcOrd="0" destOrd="0" parTransId="{A30E163B-EC5D-4F44-82DB-1E9665717B3A}" sibTransId="{FE1C308C-0A38-4CD2-BBBA-496131B618EF}"/>
    <dgm:cxn modelId="{1D8FF315-3547-44FA-8178-F77359A0178A}" type="presOf" srcId="{D85B1C34-941A-4F83-A4BE-1568DE62640B}" destId="{2C8AA8EF-3082-42E5-B3F6-2F539F3D2A58}" srcOrd="1" destOrd="0" presId="urn:microsoft.com/office/officeart/2005/8/layout/hProcess4"/>
    <dgm:cxn modelId="{41A16521-3BD8-43B8-ACBF-6019E1D68F5A}" type="presOf" srcId="{D85B1C34-941A-4F83-A4BE-1568DE62640B}" destId="{6D271614-299F-4ECF-95E5-7A895DD122F9}" srcOrd="0" destOrd="0" presId="urn:microsoft.com/office/officeart/2005/8/layout/hProcess4"/>
    <dgm:cxn modelId="{0EDD6B25-5E26-4CAB-8153-6F44E9661EA8}" srcId="{364A9E7E-05EF-4BDC-A27E-3391FD1318DC}" destId="{B2A8358E-A902-4881-A679-15E456ED560C}" srcOrd="2" destOrd="0" parTransId="{63B689A9-0273-48AC-A13E-F398452DD00C}" sibTransId="{E0D1D232-4803-4E90-A3E4-3F983CC6D8E3}"/>
    <dgm:cxn modelId="{B383834A-6974-4F87-B5F5-3137641BF4A9}" srcId="{364A9E7E-05EF-4BDC-A27E-3391FD1318DC}" destId="{8F9B7FF6-897A-487A-9E9D-53F1057535AD}" srcOrd="0" destOrd="0" parTransId="{8FB32F2D-7A37-4885-9EE0-7E9BBCAFC250}" sibTransId="{5C586C50-E4A6-409D-897F-5D5C275951D3}"/>
    <dgm:cxn modelId="{CB2BB859-47D6-48E2-B9B0-EA767DC8A0CB}" srcId="{B2A8358E-A902-4881-A679-15E456ED560C}" destId="{1B3C6D58-42A0-421B-BF09-66E8CF124369}" srcOrd="0" destOrd="0" parTransId="{68CF545C-AB54-41A0-AA0B-66DA30DA0350}" sibTransId="{35816A50-6329-47A3-80C2-19988A1AD224}"/>
    <dgm:cxn modelId="{55FD798C-70DE-42CF-A1EB-390D4FD263B9}" type="presOf" srcId="{8BB259CB-5833-43F7-B413-2ACF8B99448C}" destId="{E2EBDA7A-8885-4572-AC3E-A158F9BB4FF1}" srcOrd="0" destOrd="0" presId="urn:microsoft.com/office/officeart/2005/8/layout/hProcess4"/>
    <dgm:cxn modelId="{9A355093-FFF1-40FD-AD08-C1D71B46940C}" type="presOf" srcId="{8F9B7FF6-897A-487A-9E9D-53F1057535AD}" destId="{D94DD217-4506-4857-AF63-AB2DA0593DF9}" srcOrd="0" destOrd="0" presId="urn:microsoft.com/office/officeart/2005/8/layout/hProcess4"/>
    <dgm:cxn modelId="{9A9BF399-4A94-45EE-B74F-6F3C549F49AE}" type="presOf" srcId="{8DF2CA16-097E-4DC1-8297-C78708F0D100}" destId="{C92A51C5-AA92-47C9-AFF5-2F9081C5D233}" srcOrd="0" destOrd="0" presId="urn:microsoft.com/office/officeart/2005/8/layout/hProcess4"/>
    <dgm:cxn modelId="{0770179D-1A91-4381-B13A-B545BE53F4AD}" type="presOf" srcId="{8DF2CA16-097E-4DC1-8297-C78708F0D100}" destId="{F3258DBC-B37B-484D-9041-A36782427FE5}" srcOrd="1" destOrd="0" presId="urn:microsoft.com/office/officeart/2005/8/layout/hProcess4"/>
    <dgm:cxn modelId="{45F7939D-F031-4418-9DED-C148700C673A}" srcId="{8BB259CB-5833-43F7-B413-2ACF8B99448C}" destId="{D85B1C34-941A-4F83-A4BE-1568DE62640B}" srcOrd="0" destOrd="0" parTransId="{286D7F0D-6981-42F1-BDB2-5A7F188366D9}" sibTransId="{E136E3D8-62C3-4A9C-BAC5-EE2890AE73A0}"/>
    <dgm:cxn modelId="{4C07E2CA-24F2-4DE7-82E9-91BB127EF8E5}" type="presOf" srcId="{B2A8358E-A902-4881-A679-15E456ED560C}" destId="{2AA86C81-0B73-4059-B838-45D0EAEBF05E}" srcOrd="0" destOrd="0" presId="urn:microsoft.com/office/officeart/2005/8/layout/hProcess4"/>
    <dgm:cxn modelId="{AA01B3D3-E419-4C4A-9EBB-512F3C7EF164}" type="presOf" srcId="{F6978E9E-B3A9-433C-A151-34315B190564}" destId="{5977332A-83EB-4FEB-BED9-DBBB5EEA8740}" srcOrd="0" destOrd="0" presId="urn:microsoft.com/office/officeart/2005/8/layout/hProcess4"/>
    <dgm:cxn modelId="{1427E7D7-4C2B-4ABB-A8AB-9F518A09C626}" type="presOf" srcId="{364A9E7E-05EF-4BDC-A27E-3391FD1318DC}" destId="{19922CEA-CEE0-4D51-9344-3A463C821A9C}" srcOrd="0" destOrd="0" presId="urn:microsoft.com/office/officeart/2005/8/layout/hProcess4"/>
    <dgm:cxn modelId="{7D658DDB-25A2-47D3-BCDD-9E5FA3DE8179}" type="presOf" srcId="{5C586C50-E4A6-409D-897F-5D5C275951D3}" destId="{D7C4E502-1D6F-4847-8BAE-B0553012A106}" srcOrd="0" destOrd="0" presId="urn:microsoft.com/office/officeart/2005/8/layout/hProcess4"/>
    <dgm:cxn modelId="{E4CFF6F3-5591-4086-9619-A803932D2173}" srcId="{364A9E7E-05EF-4BDC-A27E-3391FD1318DC}" destId="{8BB259CB-5833-43F7-B413-2ACF8B99448C}" srcOrd="1" destOrd="0" parTransId="{A2F16C9A-2F15-495A-AD99-1BD6B3948E03}" sibTransId="{F6978E9E-B3A9-433C-A151-34315B190564}"/>
    <dgm:cxn modelId="{5DCA46AB-C96E-418D-A043-9E97055B83CC}" type="presParOf" srcId="{19922CEA-CEE0-4D51-9344-3A463C821A9C}" destId="{C344F636-E53A-493E-90B4-6ACE2DED2D1C}" srcOrd="0" destOrd="0" presId="urn:microsoft.com/office/officeart/2005/8/layout/hProcess4"/>
    <dgm:cxn modelId="{09E69794-CD18-4C26-B802-8B7E6674CA70}" type="presParOf" srcId="{19922CEA-CEE0-4D51-9344-3A463C821A9C}" destId="{71250A10-CDFA-4E55-BB1A-EF96228BE8E4}" srcOrd="1" destOrd="0" presId="urn:microsoft.com/office/officeart/2005/8/layout/hProcess4"/>
    <dgm:cxn modelId="{43F7022F-AE7C-4B06-9A45-D8A86F2341E1}" type="presParOf" srcId="{19922CEA-CEE0-4D51-9344-3A463C821A9C}" destId="{4E03E0EA-E54B-4382-B2DD-3EF3BFE987BE}" srcOrd="2" destOrd="0" presId="urn:microsoft.com/office/officeart/2005/8/layout/hProcess4"/>
    <dgm:cxn modelId="{2FA553F6-B25C-4D33-A702-D3BE3E7B04E4}" type="presParOf" srcId="{4E03E0EA-E54B-4382-B2DD-3EF3BFE987BE}" destId="{F152F18E-F002-4062-95EE-F22F063C0D94}" srcOrd="0" destOrd="0" presId="urn:microsoft.com/office/officeart/2005/8/layout/hProcess4"/>
    <dgm:cxn modelId="{CC6ECBFF-5E2B-4063-B257-FCF78804CC4E}" type="presParOf" srcId="{F152F18E-F002-4062-95EE-F22F063C0D94}" destId="{1EB36C8D-C651-430F-9B27-0CC6EB9FCF8A}" srcOrd="0" destOrd="0" presId="urn:microsoft.com/office/officeart/2005/8/layout/hProcess4"/>
    <dgm:cxn modelId="{2CF8618A-4BFA-4142-85BD-D2BE974E596D}" type="presParOf" srcId="{F152F18E-F002-4062-95EE-F22F063C0D94}" destId="{C92A51C5-AA92-47C9-AFF5-2F9081C5D233}" srcOrd="1" destOrd="0" presId="urn:microsoft.com/office/officeart/2005/8/layout/hProcess4"/>
    <dgm:cxn modelId="{B51E57CC-A977-40D7-B575-C09FA5484C2D}" type="presParOf" srcId="{F152F18E-F002-4062-95EE-F22F063C0D94}" destId="{F3258DBC-B37B-484D-9041-A36782427FE5}" srcOrd="2" destOrd="0" presId="urn:microsoft.com/office/officeart/2005/8/layout/hProcess4"/>
    <dgm:cxn modelId="{FF90112A-71FF-45E9-8C27-BF505D9A0B81}" type="presParOf" srcId="{F152F18E-F002-4062-95EE-F22F063C0D94}" destId="{D94DD217-4506-4857-AF63-AB2DA0593DF9}" srcOrd="3" destOrd="0" presId="urn:microsoft.com/office/officeart/2005/8/layout/hProcess4"/>
    <dgm:cxn modelId="{902606E7-5478-4DCB-893C-D9E98CF52540}" type="presParOf" srcId="{F152F18E-F002-4062-95EE-F22F063C0D94}" destId="{CBA563E3-F70B-4DA7-921E-F6626590FC34}" srcOrd="4" destOrd="0" presId="urn:microsoft.com/office/officeart/2005/8/layout/hProcess4"/>
    <dgm:cxn modelId="{05CADB19-1883-40B8-97FF-66F2AB9BA4C3}" type="presParOf" srcId="{4E03E0EA-E54B-4382-B2DD-3EF3BFE987BE}" destId="{D7C4E502-1D6F-4847-8BAE-B0553012A106}" srcOrd="1" destOrd="0" presId="urn:microsoft.com/office/officeart/2005/8/layout/hProcess4"/>
    <dgm:cxn modelId="{94E33ACD-E1E8-49D3-A4FB-F46BE5407431}" type="presParOf" srcId="{4E03E0EA-E54B-4382-B2DD-3EF3BFE987BE}" destId="{9AA33825-5764-435B-AC1E-EDDEEA3E3E14}" srcOrd="2" destOrd="0" presId="urn:microsoft.com/office/officeart/2005/8/layout/hProcess4"/>
    <dgm:cxn modelId="{E11FCFAA-D33C-4D00-A6C6-9C7A9F674859}" type="presParOf" srcId="{9AA33825-5764-435B-AC1E-EDDEEA3E3E14}" destId="{BCA8470A-1964-48FF-BFE3-D1D06CA127D3}" srcOrd="0" destOrd="0" presId="urn:microsoft.com/office/officeart/2005/8/layout/hProcess4"/>
    <dgm:cxn modelId="{6EBDE2A8-6CB6-4800-A95F-A5BCA961485A}" type="presParOf" srcId="{9AA33825-5764-435B-AC1E-EDDEEA3E3E14}" destId="{6D271614-299F-4ECF-95E5-7A895DD122F9}" srcOrd="1" destOrd="0" presId="urn:microsoft.com/office/officeart/2005/8/layout/hProcess4"/>
    <dgm:cxn modelId="{C451CC9C-5540-471F-B8B6-A228E58851E8}" type="presParOf" srcId="{9AA33825-5764-435B-AC1E-EDDEEA3E3E14}" destId="{2C8AA8EF-3082-42E5-B3F6-2F539F3D2A58}" srcOrd="2" destOrd="0" presId="urn:microsoft.com/office/officeart/2005/8/layout/hProcess4"/>
    <dgm:cxn modelId="{26453277-C9B8-4297-8103-BDFB55FB122B}" type="presParOf" srcId="{9AA33825-5764-435B-AC1E-EDDEEA3E3E14}" destId="{E2EBDA7A-8885-4572-AC3E-A158F9BB4FF1}" srcOrd="3" destOrd="0" presId="urn:microsoft.com/office/officeart/2005/8/layout/hProcess4"/>
    <dgm:cxn modelId="{C4653F8B-E45E-4098-BB0C-E19596DC8788}" type="presParOf" srcId="{9AA33825-5764-435B-AC1E-EDDEEA3E3E14}" destId="{9B2C92B0-44C3-4A82-9A67-5C8483E9788E}" srcOrd="4" destOrd="0" presId="urn:microsoft.com/office/officeart/2005/8/layout/hProcess4"/>
    <dgm:cxn modelId="{D32AC378-8C4F-498A-91DE-2A174D7DFE8F}" type="presParOf" srcId="{4E03E0EA-E54B-4382-B2DD-3EF3BFE987BE}" destId="{5977332A-83EB-4FEB-BED9-DBBB5EEA8740}" srcOrd="3" destOrd="0" presId="urn:microsoft.com/office/officeart/2005/8/layout/hProcess4"/>
    <dgm:cxn modelId="{C28A65D2-4EE4-4B06-814C-F31A00D3B900}" type="presParOf" srcId="{4E03E0EA-E54B-4382-B2DD-3EF3BFE987BE}" destId="{5637E628-742F-43AB-A600-BD08A6F05C09}" srcOrd="4" destOrd="0" presId="urn:microsoft.com/office/officeart/2005/8/layout/hProcess4"/>
    <dgm:cxn modelId="{A023D616-15FC-45BE-BEF8-C75B28F5879C}" type="presParOf" srcId="{5637E628-742F-43AB-A600-BD08A6F05C09}" destId="{C1B0BF3D-E653-4CA6-A235-07B953A9BABD}" srcOrd="0" destOrd="0" presId="urn:microsoft.com/office/officeart/2005/8/layout/hProcess4"/>
    <dgm:cxn modelId="{D4367B03-79AE-4BC2-8A13-A2C78BE2AF99}" type="presParOf" srcId="{5637E628-742F-43AB-A600-BD08A6F05C09}" destId="{DBC6AF56-355F-41C4-952E-2286F5D15AAF}" srcOrd="1" destOrd="0" presId="urn:microsoft.com/office/officeart/2005/8/layout/hProcess4"/>
    <dgm:cxn modelId="{C99EC6C3-FBAD-4BE8-A107-FEE5B5D8658F}" type="presParOf" srcId="{5637E628-742F-43AB-A600-BD08A6F05C09}" destId="{998013ED-15F7-4212-9594-444774D5BCC9}" srcOrd="2" destOrd="0" presId="urn:microsoft.com/office/officeart/2005/8/layout/hProcess4"/>
    <dgm:cxn modelId="{F865AA3E-4B21-4C18-9BE2-D4B92295FD9E}" type="presParOf" srcId="{5637E628-742F-43AB-A600-BD08A6F05C09}" destId="{2AA86C81-0B73-4059-B838-45D0EAEBF05E}" srcOrd="3" destOrd="0" presId="urn:microsoft.com/office/officeart/2005/8/layout/hProcess4"/>
    <dgm:cxn modelId="{052BF3F0-7DE1-47A4-B2DE-C321C8435954}" type="presParOf" srcId="{5637E628-742F-43AB-A600-BD08A6F05C09}" destId="{8AF30618-6F84-404C-AF86-D6FF560BEA74}" srcOrd="4" destOrd="0" presId="urn:microsoft.com/office/officeart/2005/8/layout/hProcess4"/>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4A9E7E-05EF-4BDC-A27E-3391FD1318D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CA"/>
        </a:p>
      </dgm:t>
    </dgm:pt>
    <dgm:pt modelId="{8F9B7FF6-897A-487A-9E9D-53F1057535AD}">
      <dgm:prSet phldrT="[Text]"/>
      <dgm:spPr/>
      <dgm:t>
        <a:bodyPr/>
        <a:lstStyle/>
        <a:p>
          <a:r>
            <a:rPr lang="en-US" dirty="0"/>
            <a:t>Input</a:t>
          </a:r>
          <a:endParaRPr lang="en-CA" dirty="0"/>
        </a:p>
      </dgm:t>
    </dgm:pt>
    <dgm:pt modelId="{8FB32F2D-7A37-4885-9EE0-7E9BBCAFC250}" type="parTrans" cxnId="{B383834A-6974-4F87-B5F5-3137641BF4A9}">
      <dgm:prSet/>
      <dgm:spPr/>
      <dgm:t>
        <a:bodyPr/>
        <a:lstStyle/>
        <a:p>
          <a:endParaRPr lang="en-CA"/>
        </a:p>
      </dgm:t>
    </dgm:pt>
    <dgm:pt modelId="{5C586C50-E4A6-409D-897F-5D5C275951D3}" type="sibTrans" cxnId="{B383834A-6974-4F87-B5F5-3137641BF4A9}">
      <dgm:prSet/>
      <dgm:spPr/>
      <dgm:t>
        <a:bodyPr/>
        <a:lstStyle/>
        <a:p>
          <a:endParaRPr lang="en-CA"/>
        </a:p>
      </dgm:t>
    </dgm:pt>
    <dgm:pt modelId="{8DF2CA16-097E-4DC1-8297-C78708F0D100}">
      <dgm:prSet phldrT="[Text]"/>
      <dgm:spPr/>
      <dgm:t>
        <a:bodyPr/>
        <a:lstStyle/>
        <a:p>
          <a:r>
            <a:rPr lang="en-US" dirty="0"/>
            <a:t>Conversation Dialogue text and labels</a:t>
          </a:r>
          <a:endParaRPr lang="en-CA" dirty="0"/>
        </a:p>
      </dgm:t>
    </dgm:pt>
    <dgm:pt modelId="{A30E163B-EC5D-4F44-82DB-1E9665717B3A}" type="parTrans" cxnId="{09C41B10-C194-4BB5-9941-B66042B66F72}">
      <dgm:prSet/>
      <dgm:spPr/>
      <dgm:t>
        <a:bodyPr/>
        <a:lstStyle/>
        <a:p>
          <a:endParaRPr lang="en-CA"/>
        </a:p>
      </dgm:t>
    </dgm:pt>
    <dgm:pt modelId="{FE1C308C-0A38-4CD2-BBBA-496131B618EF}" type="sibTrans" cxnId="{09C41B10-C194-4BB5-9941-B66042B66F72}">
      <dgm:prSet/>
      <dgm:spPr/>
      <dgm:t>
        <a:bodyPr/>
        <a:lstStyle/>
        <a:p>
          <a:endParaRPr lang="en-CA"/>
        </a:p>
      </dgm:t>
    </dgm:pt>
    <dgm:pt modelId="{8BB259CB-5833-43F7-B413-2ACF8B99448C}">
      <dgm:prSet phldrT="[Text]"/>
      <dgm:spPr/>
      <dgm:t>
        <a:bodyPr/>
        <a:lstStyle/>
        <a:p>
          <a:r>
            <a:rPr lang="en-US" dirty="0"/>
            <a:t>Machine Learning </a:t>
          </a:r>
          <a:endParaRPr lang="en-CA" dirty="0"/>
        </a:p>
      </dgm:t>
    </dgm:pt>
    <dgm:pt modelId="{A2F16C9A-2F15-495A-AD99-1BD6B3948E03}" type="parTrans" cxnId="{E4CFF6F3-5591-4086-9619-A803932D2173}">
      <dgm:prSet/>
      <dgm:spPr/>
      <dgm:t>
        <a:bodyPr/>
        <a:lstStyle/>
        <a:p>
          <a:endParaRPr lang="en-CA"/>
        </a:p>
      </dgm:t>
    </dgm:pt>
    <dgm:pt modelId="{F6978E9E-B3A9-433C-A151-34315B190564}" type="sibTrans" cxnId="{E4CFF6F3-5591-4086-9619-A803932D2173}">
      <dgm:prSet/>
      <dgm:spPr/>
      <dgm:t>
        <a:bodyPr/>
        <a:lstStyle/>
        <a:p>
          <a:endParaRPr lang="en-CA"/>
        </a:p>
      </dgm:t>
    </dgm:pt>
    <dgm:pt modelId="{D85B1C34-941A-4F83-A4BE-1568DE62640B}">
      <dgm:prSet phldrT="[Text]"/>
      <dgm:spPr/>
      <dgm:t>
        <a:bodyPr/>
        <a:lstStyle/>
        <a:p>
          <a:r>
            <a:rPr lang="en-US" dirty="0"/>
            <a:t>Machine Learning Steps</a:t>
          </a:r>
          <a:endParaRPr lang="en-CA" dirty="0"/>
        </a:p>
      </dgm:t>
    </dgm:pt>
    <dgm:pt modelId="{286D7F0D-6981-42F1-BDB2-5A7F188366D9}" type="parTrans" cxnId="{45F7939D-F031-4418-9DED-C148700C673A}">
      <dgm:prSet/>
      <dgm:spPr/>
      <dgm:t>
        <a:bodyPr/>
        <a:lstStyle/>
        <a:p>
          <a:endParaRPr lang="en-CA"/>
        </a:p>
      </dgm:t>
    </dgm:pt>
    <dgm:pt modelId="{E136E3D8-62C3-4A9C-BAC5-EE2890AE73A0}" type="sibTrans" cxnId="{45F7939D-F031-4418-9DED-C148700C673A}">
      <dgm:prSet/>
      <dgm:spPr/>
      <dgm:t>
        <a:bodyPr/>
        <a:lstStyle/>
        <a:p>
          <a:endParaRPr lang="en-CA"/>
        </a:p>
      </dgm:t>
    </dgm:pt>
    <dgm:pt modelId="{B2A8358E-A902-4881-A679-15E456ED560C}">
      <dgm:prSet phldrT="[Text]"/>
      <dgm:spPr/>
      <dgm:t>
        <a:bodyPr/>
        <a:lstStyle/>
        <a:p>
          <a:r>
            <a:rPr lang="en-US" dirty="0"/>
            <a:t>Output</a:t>
          </a:r>
          <a:endParaRPr lang="en-CA" dirty="0"/>
        </a:p>
      </dgm:t>
    </dgm:pt>
    <dgm:pt modelId="{63B689A9-0273-48AC-A13E-F398452DD00C}" type="parTrans" cxnId="{0EDD6B25-5E26-4CAB-8153-6F44E9661EA8}">
      <dgm:prSet/>
      <dgm:spPr/>
      <dgm:t>
        <a:bodyPr/>
        <a:lstStyle/>
        <a:p>
          <a:endParaRPr lang="en-CA"/>
        </a:p>
      </dgm:t>
    </dgm:pt>
    <dgm:pt modelId="{E0D1D232-4803-4E90-A3E4-3F983CC6D8E3}" type="sibTrans" cxnId="{0EDD6B25-5E26-4CAB-8153-6F44E9661EA8}">
      <dgm:prSet/>
      <dgm:spPr/>
      <dgm:t>
        <a:bodyPr/>
        <a:lstStyle/>
        <a:p>
          <a:endParaRPr lang="en-CA"/>
        </a:p>
      </dgm:t>
    </dgm:pt>
    <dgm:pt modelId="{1B3C6D58-42A0-421B-BF09-66E8CF124369}">
      <dgm:prSet phldrT="[Text]"/>
      <dgm:spPr/>
      <dgm:t>
        <a:bodyPr/>
        <a:lstStyle/>
        <a:p>
          <a:r>
            <a:rPr lang="en-US" dirty="0"/>
            <a:t>Model that predicts the “</a:t>
          </a:r>
          <a:r>
            <a:rPr lang="en-US" dirty="0" err="1"/>
            <a:t>instruction_id</a:t>
          </a:r>
          <a:r>
            <a:rPr lang="en-US" dirty="0"/>
            <a:t>” category</a:t>
          </a:r>
          <a:endParaRPr lang="en-CA" dirty="0"/>
        </a:p>
      </dgm:t>
    </dgm:pt>
    <dgm:pt modelId="{68CF545C-AB54-41A0-AA0B-66DA30DA0350}" type="parTrans" cxnId="{CB2BB859-47D6-48E2-B9B0-EA767DC8A0CB}">
      <dgm:prSet/>
      <dgm:spPr/>
      <dgm:t>
        <a:bodyPr/>
        <a:lstStyle/>
        <a:p>
          <a:endParaRPr lang="en-CA"/>
        </a:p>
      </dgm:t>
    </dgm:pt>
    <dgm:pt modelId="{35816A50-6329-47A3-80C2-19988A1AD224}" type="sibTrans" cxnId="{CB2BB859-47D6-48E2-B9B0-EA767DC8A0CB}">
      <dgm:prSet/>
      <dgm:spPr/>
      <dgm:t>
        <a:bodyPr/>
        <a:lstStyle/>
        <a:p>
          <a:endParaRPr lang="en-CA"/>
        </a:p>
      </dgm:t>
    </dgm:pt>
    <dgm:pt modelId="{19922CEA-CEE0-4D51-9344-3A463C821A9C}" type="pres">
      <dgm:prSet presAssocID="{364A9E7E-05EF-4BDC-A27E-3391FD1318DC}" presName="Name0" presStyleCnt="0">
        <dgm:presLayoutVars>
          <dgm:dir/>
          <dgm:animLvl val="lvl"/>
          <dgm:resizeHandles val="exact"/>
        </dgm:presLayoutVars>
      </dgm:prSet>
      <dgm:spPr/>
    </dgm:pt>
    <dgm:pt modelId="{C344F636-E53A-493E-90B4-6ACE2DED2D1C}" type="pres">
      <dgm:prSet presAssocID="{364A9E7E-05EF-4BDC-A27E-3391FD1318DC}" presName="tSp" presStyleCnt="0"/>
      <dgm:spPr/>
    </dgm:pt>
    <dgm:pt modelId="{71250A10-CDFA-4E55-BB1A-EF96228BE8E4}" type="pres">
      <dgm:prSet presAssocID="{364A9E7E-05EF-4BDC-A27E-3391FD1318DC}" presName="bSp" presStyleCnt="0"/>
      <dgm:spPr/>
    </dgm:pt>
    <dgm:pt modelId="{4E03E0EA-E54B-4382-B2DD-3EF3BFE987BE}" type="pres">
      <dgm:prSet presAssocID="{364A9E7E-05EF-4BDC-A27E-3391FD1318DC}" presName="process" presStyleCnt="0"/>
      <dgm:spPr/>
    </dgm:pt>
    <dgm:pt modelId="{F152F18E-F002-4062-95EE-F22F063C0D94}" type="pres">
      <dgm:prSet presAssocID="{8F9B7FF6-897A-487A-9E9D-53F1057535AD}" presName="composite1" presStyleCnt="0"/>
      <dgm:spPr/>
    </dgm:pt>
    <dgm:pt modelId="{1EB36C8D-C651-430F-9B27-0CC6EB9FCF8A}" type="pres">
      <dgm:prSet presAssocID="{8F9B7FF6-897A-487A-9E9D-53F1057535AD}" presName="dummyNode1" presStyleLbl="node1" presStyleIdx="0" presStyleCnt="3"/>
      <dgm:spPr/>
    </dgm:pt>
    <dgm:pt modelId="{C92A51C5-AA92-47C9-AFF5-2F9081C5D233}" type="pres">
      <dgm:prSet presAssocID="{8F9B7FF6-897A-487A-9E9D-53F1057535AD}" presName="childNode1" presStyleLbl="bgAcc1" presStyleIdx="0" presStyleCnt="3">
        <dgm:presLayoutVars>
          <dgm:bulletEnabled val="1"/>
        </dgm:presLayoutVars>
      </dgm:prSet>
      <dgm:spPr/>
    </dgm:pt>
    <dgm:pt modelId="{F3258DBC-B37B-484D-9041-A36782427FE5}" type="pres">
      <dgm:prSet presAssocID="{8F9B7FF6-897A-487A-9E9D-53F1057535AD}" presName="childNode1tx" presStyleLbl="bgAcc1" presStyleIdx="0" presStyleCnt="3">
        <dgm:presLayoutVars>
          <dgm:bulletEnabled val="1"/>
        </dgm:presLayoutVars>
      </dgm:prSet>
      <dgm:spPr/>
    </dgm:pt>
    <dgm:pt modelId="{D94DD217-4506-4857-AF63-AB2DA0593DF9}" type="pres">
      <dgm:prSet presAssocID="{8F9B7FF6-897A-487A-9E9D-53F1057535AD}" presName="parentNode1" presStyleLbl="node1" presStyleIdx="0" presStyleCnt="3">
        <dgm:presLayoutVars>
          <dgm:chMax val="1"/>
          <dgm:bulletEnabled val="1"/>
        </dgm:presLayoutVars>
      </dgm:prSet>
      <dgm:spPr/>
    </dgm:pt>
    <dgm:pt modelId="{CBA563E3-F70B-4DA7-921E-F6626590FC34}" type="pres">
      <dgm:prSet presAssocID="{8F9B7FF6-897A-487A-9E9D-53F1057535AD}" presName="connSite1" presStyleCnt="0"/>
      <dgm:spPr/>
    </dgm:pt>
    <dgm:pt modelId="{D7C4E502-1D6F-4847-8BAE-B0553012A106}" type="pres">
      <dgm:prSet presAssocID="{5C586C50-E4A6-409D-897F-5D5C275951D3}" presName="Name9" presStyleLbl="sibTrans2D1" presStyleIdx="0" presStyleCnt="2"/>
      <dgm:spPr/>
    </dgm:pt>
    <dgm:pt modelId="{9AA33825-5764-435B-AC1E-EDDEEA3E3E14}" type="pres">
      <dgm:prSet presAssocID="{8BB259CB-5833-43F7-B413-2ACF8B99448C}" presName="composite2" presStyleCnt="0"/>
      <dgm:spPr/>
    </dgm:pt>
    <dgm:pt modelId="{BCA8470A-1964-48FF-BFE3-D1D06CA127D3}" type="pres">
      <dgm:prSet presAssocID="{8BB259CB-5833-43F7-B413-2ACF8B99448C}" presName="dummyNode2" presStyleLbl="node1" presStyleIdx="0" presStyleCnt="3"/>
      <dgm:spPr/>
    </dgm:pt>
    <dgm:pt modelId="{6D271614-299F-4ECF-95E5-7A895DD122F9}" type="pres">
      <dgm:prSet presAssocID="{8BB259CB-5833-43F7-B413-2ACF8B99448C}" presName="childNode2" presStyleLbl="bgAcc1" presStyleIdx="1" presStyleCnt="3">
        <dgm:presLayoutVars>
          <dgm:bulletEnabled val="1"/>
        </dgm:presLayoutVars>
      </dgm:prSet>
      <dgm:spPr/>
    </dgm:pt>
    <dgm:pt modelId="{2C8AA8EF-3082-42E5-B3F6-2F539F3D2A58}" type="pres">
      <dgm:prSet presAssocID="{8BB259CB-5833-43F7-B413-2ACF8B99448C}" presName="childNode2tx" presStyleLbl="bgAcc1" presStyleIdx="1" presStyleCnt="3">
        <dgm:presLayoutVars>
          <dgm:bulletEnabled val="1"/>
        </dgm:presLayoutVars>
      </dgm:prSet>
      <dgm:spPr/>
    </dgm:pt>
    <dgm:pt modelId="{E2EBDA7A-8885-4572-AC3E-A158F9BB4FF1}" type="pres">
      <dgm:prSet presAssocID="{8BB259CB-5833-43F7-B413-2ACF8B99448C}" presName="parentNode2" presStyleLbl="node1" presStyleIdx="1" presStyleCnt="3">
        <dgm:presLayoutVars>
          <dgm:chMax val="0"/>
          <dgm:bulletEnabled val="1"/>
        </dgm:presLayoutVars>
      </dgm:prSet>
      <dgm:spPr/>
    </dgm:pt>
    <dgm:pt modelId="{9B2C92B0-44C3-4A82-9A67-5C8483E9788E}" type="pres">
      <dgm:prSet presAssocID="{8BB259CB-5833-43F7-B413-2ACF8B99448C}" presName="connSite2" presStyleCnt="0"/>
      <dgm:spPr/>
    </dgm:pt>
    <dgm:pt modelId="{5977332A-83EB-4FEB-BED9-DBBB5EEA8740}" type="pres">
      <dgm:prSet presAssocID="{F6978E9E-B3A9-433C-A151-34315B190564}" presName="Name18" presStyleLbl="sibTrans2D1" presStyleIdx="1" presStyleCnt="2"/>
      <dgm:spPr/>
    </dgm:pt>
    <dgm:pt modelId="{5637E628-742F-43AB-A600-BD08A6F05C09}" type="pres">
      <dgm:prSet presAssocID="{B2A8358E-A902-4881-A679-15E456ED560C}" presName="composite1" presStyleCnt="0"/>
      <dgm:spPr/>
    </dgm:pt>
    <dgm:pt modelId="{C1B0BF3D-E653-4CA6-A235-07B953A9BABD}" type="pres">
      <dgm:prSet presAssocID="{B2A8358E-A902-4881-A679-15E456ED560C}" presName="dummyNode1" presStyleLbl="node1" presStyleIdx="1" presStyleCnt="3"/>
      <dgm:spPr/>
    </dgm:pt>
    <dgm:pt modelId="{DBC6AF56-355F-41C4-952E-2286F5D15AAF}" type="pres">
      <dgm:prSet presAssocID="{B2A8358E-A902-4881-A679-15E456ED560C}" presName="childNode1" presStyleLbl="bgAcc1" presStyleIdx="2" presStyleCnt="3">
        <dgm:presLayoutVars>
          <dgm:bulletEnabled val="1"/>
        </dgm:presLayoutVars>
      </dgm:prSet>
      <dgm:spPr/>
    </dgm:pt>
    <dgm:pt modelId="{998013ED-15F7-4212-9594-444774D5BCC9}" type="pres">
      <dgm:prSet presAssocID="{B2A8358E-A902-4881-A679-15E456ED560C}" presName="childNode1tx" presStyleLbl="bgAcc1" presStyleIdx="2" presStyleCnt="3">
        <dgm:presLayoutVars>
          <dgm:bulletEnabled val="1"/>
        </dgm:presLayoutVars>
      </dgm:prSet>
      <dgm:spPr/>
    </dgm:pt>
    <dgm:pt modelId="{2AA86C81-0B73-4059-B838-45D0EAEBF05E}" type="pres">
      <dgm:prSet presAssocID="{B2A8358E-A902-4881-A679-15E456ED560C}" presName="parentNode1" presStyleLbl="node1" presStyleIdx="2" presStyleCnt="3">
        <dgm:presLayoutVars>
          <dgm:chMax val="1"/>
          <dgm:bulletEnabled val="1"/>
        </dgm:presLayoutVars>
      </dgm:prSet>
      <dgm:spPr/>
    </dgm:pt>
    <dgm:pt modelId="{8AF30618-6F84-404C-AF86-D6FF560BEA74}" type="pres">
      <dgm:prSet presAssocID="{B2A8358E-A902-4881-A679-15E456ED560C}" presName="connSite1" presStyleCnt="0"/>
      <dgm:spPr/>
    </dgm:pt>
  </dgm:ptLst>
  <dgm:cxnLst>
    <dgm:cxn modelId="{B08E2408-99C5-4801-9535-C4AE7AC5912D}" type="presOf" srcId="{1B3C6D58-42A0-421B-BF09-66E8CF124369}" destId="{DBC6AF56-355F-41C4-952E-2286F5D15AAF}" srcOrd="0" destOrd="0" presId="urn:microsoft.com/office/officeart/2005/8/layout/hProcess4"/>
    <dgm:cxn modelId="{E5B7950F-B61D-4B0B-B731-283F1AD93E57}" type="presOf" srcId="{1B3C6D58-42A0-421B-BF09-66E8CF124369}" destId="{998013ED-15F7-4212-9594-444774D5BCC9}" srcOrd="1" destOrd="0" presId="urn:microsoft.com/office/officeart/2005/8/layout/hProcess4"/>
    <dgm:cxn modelId="{09C41B10-C194-4BB5-9941-B66042B66F72}" srcId="{8F9B7FF6-897A-487A-9E9D-53F1057535AD}" destId="{8DF2CA16-097E-4DC1-8297-C78708F0D100}" srcOrd="0" destOrd="0" parTransId="{A30E163B-EC5D-4F44-82DB-1E9665717B3A}" sibTransId="{FE1C308C-0A38-4CD2-BBBA-496131B618EF}"/>
    <dgm:cxn modelId="{1D8FF315-3547-44FA-8178-F77359A0178A}" type="presOf" srcId="{D85B1C34-941A-4F83-A4BE-1568DE62640B}" destId="{2C8AA8EF-3082-42E5-B3F6-2F539F3D2A58}" srcOrd="1" destOrd="0" presId="urn:microsoft.com/office/officeart/2005/8/layout/hProcess4"/>
    <dgm:cxn modelId="{41A16521-3BD8-43B8-ACBF-6019E1D68F5A}" type="presOf" srcId="{D85B1C34-941A-4F83-A4BE-1568DE62640B}" destId="{6D271614-299F-4ECF-95E5-7A895DD122F9}" srcOrd="0" destOrd="0" presId="urn:microsoft.com/office/officeart/2005/8/layout/hProcess4"/>
    <dgm:cxn modelId="{0EDD6B25-5E26-4CAB-8153-6F44E9661EA8}" srcId="{364A9E7E-05EF-4BDC-A27E-3391FD1318DC}" destId="{B2A8358E-A902-4881-A679-15E456ED560C}" srcOrd="2" destOrd="0" parTransId="{63B689A9-0273-48AC-A13E-F398452DD00C}" sibTransId="{E0D1D232-4803-4E90-A3E4-3F983CC6D8E3}"/>
    <dgm:cxn modelId="{B383834A-6974-4F87-B5F5-3137641BF4A9}" srcId="{364A9E7E-05EF-4BDC-A27E-3391FD1318DC}" destId="{8F9B7FF6-897A-487A-9E9D-53F1057535AD}" srcOrd="0" destOrd="0" parTransId="{8FB32F2D-7A37-4885-9EE0-7E9BBCAFC250}" sibTransId="{5C586C50-E4A6-409D-897F-5D5C275951D3}"/>
    <dgm:cxn modelId="{CB2BB859-47D6-48E2-B9B0-EA767DC8A0CB}" srcId="{B2A8358E-A902-4881-A679-15E456ED560C}" destId="{1B3C6D58-42A0-421B-BF09-66E8CF124369}" srcOrd="0" destOrd="0" parTransId="{68CF545C-AB54-41A0-AA0B-66DA30DA0350}" sibTransId="{35816A50-6329-47A3-80C2-19988A1AD224}"/>
    <dgm:cxn modelId="{55FD798C-70DE-42CF-A1EB-390D4FD263B9}" type="presOf" srcId="{8BB259CB-5833-43F7-B413-2ACF8B99448C}" destId="{E2EBDA7A-8885-4572-AC3E-A158F9BB4FF1}" srcOrd="0" destOrd="0" presId="urn:microsoft.com/office/officeart/2005/8/layout/hProcess4"/>
    <dgm:cxn modelId="{9A355093-FFF1-40FD-AD08-C1D71B46940C}" type="presOf" srcId="{8F9B7FF6-897A-487A-9E9D-53F1057535AD}" destId="{D94DD217-4506-4857-AF63-AB2DA0593DF9}" srcOrd="0" destOrd="0" presId="urn:microsoft.com/office/officeart/2005/8/layout/hProcess4"/>
    <dgm:cxn modelId="{9A9BF399-4A94-45EE-B74F-6F3C549F49AE}" type="presOf" srcId="{8DF2CA16-097E-4DC1-8297-C78708F0D100}" destId="{C92A51C5-AA92-47C9-AFF5-2F9081C5D233}" srcOrd="0" destOrd="0" presId="urn:microsoft.com/office/officeart/2005/8/layout/hProcess4"/>
    <dgm:cxn modelId="{0770179D-1A91-4381-B13A-B545BE53F4AD}" type="presOf" srcId="{8DF2CA16-097E-4DC1-8297-C78708F0D100}" destId="{F3258DBC-B37B-484D-9041-A36782427FE5}" srcOrd="1" destOrd="0" presId="urn:microsoft.com/office/officeart/2005/8/layout/hProcess4"/>
    <dgm:cxn modelId="{45F7939D-F031-4418-9DED-C148700C673A}" srcId="{8BB259CB-5833-43F7-B413-2ACF8B99448C}" destId="{D85B1C34-941A-4F83-A4BE-1568DE62640B}" srcOrd="0" destOrd="0" parTransId="{286D7F0D-6981-42F1-BDB2-5A7F188366D9}" sibTransId="{E136E3D8-62C3-4A9C-BAC5-EE2890AE73A0}"/>
    <dgm:cxn modelId="{4C07E2CA-24F2-4DE7-82E9-91BB127EF8E5}" type="presOf" srcId="{B2A8358E-A902-4881-A679-15E456ED560C}" destId="{2AA86C81-0B73-4059-B838-45D0EAEBF05E}" srcOrd="0" destOrd="0" presId="urn:microsoft.com/office/officeart/2005/8/layout/hProcess4"/>
    <dgm:cxn modelId="{AA01B3D3-E419-4C4A-9EBB-512F3C7EF164}" type="presOf" srcId="{F6978E9E-B3A9-433C-A151-34315B190564}" destId="{5977332A-83EB-4FEB-BED9-DBBB5EEA8740}" srcOrd="0" destOrd="0" presId="urn:microsoft.com/office/officeart/2005/8/layout/hProcess4"/>
    <dgm:cxn modelId="{1427E7D7-4C2B-4ABB-A8AB-9F518A09C626}" type="presOf" srcId="{364A9E7E-05EF-4BDC-A27E-3391FD1318DC}" destId="{19922CEA-CEE0-4D51-9344-3A463C821A9C}" srcOrd="0" destOrd="0" presId="urn:microsoft.com/office/officeart/2005/8/layout/hProcess4"/>
    <dgm:cxn modelId="{7D658DDB-25A2-47D3-BCDD-9E5FA3DE8179}" type="presOf" srcId="{5C586C50-E4A6-409D-897F-5D5C275951D3}" destId="{D7C4E502-1D6F-4847-8BAE-B0553012A106}" srcOrd="0" destOrd="0" presId="urn:microsoft.com/office/officeart/2005/8/layout/hProcess4"/>
    <dgm:cxn modelId="{E4CFF6F3-5591-4086-9619-A803932D2173}" srcId="{364A9E7E-05EF-4BDC-A27E-3391FD1318DC}" destId="{8BB259CB-5833-43F7-B413-2ACF8B99448C}" srcOrd="1" destOrd="0" parTransId="{A2F16C9A-2F15-495A-AD99-1BD6B3948E03}" sibTransId="{F6978E9E-B3A9-433C-A151-34315B190564}"/>
    <dgm:cxn modelId="{5DCA46AB-C96E-418D-A043-9E97055B83CC}" type="presParOf" srcId="{19922CEA-CEE0-4D51-9344-3A463C821A9C}" destId="{C344F636-E53A-493E-90B4-6ACE2DED2D1C}" srcOrd="0" destOrd="0" presId="urn:microsoft.com/office/officeart/2005/8/layout/hProcess4"/>
    <dgm:cxn modelId="{09E69794-CD18-4C26-B802-8B7E6674CA70}" type="presParOf" srcId="{19922CEA-CEE0-4D51-9344-3A463C821A9C}" destId="{71250A10-CDFA-4E55-BB1A-EF96228BE8E4}" srcOrd="1" destOrd="0" presId="urn:microsoft.com/office/officeart/2005/8/layout/hProcess4"/>
    <dgm:cxn modelId="{43F7022F-AE7C-4B06-9A45-D8A86F2341E1}" type="presParOf" srcId="{19922CEA-CEE0-4D51-9344-3A463C821A9C}" destId="{4E03E0EA-E54B-4382-B2DD-3EF3BFE987BE}" srcOrd="2" destOrd="0" presId="urn:microsoft.com/office/officeart/2005/8/layout/hProcess4"/>
    <dgm:cxn modelId="{2FA553F6-B25C-4D33-A702-D3BE3E7B04E4}" type="presParOf" srcId="{4E03E0EA-E54B-4382-B2DD-3EF3BFE987BE}" destId="{F152F18E-F002-4062-95EE-F22F063C0D94}" srcOrd="0" destOrd="0" presId="urn:microsoft.com/office/officeart/2005/8/layout/hProcess4"/>
    <dgm:cxn modelId="{CC6ECBFF-5E2B-4063-B257-FCF78804CC4E}" type="presParOf" srcId="{F152F18E-F002-4062-95EE-F22F063C0D94}" destId="{1EB36C8D-C651-430F-9B27-0CC6EB9FCF8A}" srcOrd="0" destOrd="0" presId="urn:microsoft.com/office/officeart/2005/8/layout/hProcess4"/>
    <dgm:cxn modelId="{2CF8618A-4BFA-4142-85BD-D2BE974E596D}" type="presParOf" srcId="{F152F18E-F002-4062-95EE-F22F063C0D94}" destId="{C92A51C5-AA92-47C9-AFF5-2F9081C5D233}" srcOrd="1" destOrd="0" presId="urn:microsoft.com/office/officeart/2005/8/layout/hProcess4"/>
    <dgm:cxn modelId="{B51E57CC-A977-40D7-B575-C09FA5484C2D}" type="presParOf" srcId="{F152F18E-F002-4062-95EE-F22F063C0D94}" destId="{F3258DBC-B37B-484D-9041-A36782427FE5}" srcOrd="2" destOrd="0" presId="urn:microsoft.com/office/officeart/2005/8/layout/hProcess4"/>
    <dgm:cxn modelId="{FF90112A-71FF-45E9-8C27-BF505D9A0B81}" type="presParOf" srcId="{F152F18E-F002-4062-95EE-F22F063C0D94}" destId="{D94DD217-4506-4857-AF63-AB2DA0593DF9}" srcOrd="3" destOrd="0" presId="urn:microsoft.com/office/officeart/2005/8/layout/hProcess4"/>
    <dgm:cxn modelId="{902606E7-5478-4DCB-893C-D9E98CF52540}" type="presParOf" srcId="{F152F18E-F002-4062-95EE-F22F063C0D94}" destId="{CBA563E3-F70B-4DA7-921E-F6626590FC34}" srcOrd="4" destOrd="0" presId="urn:microsoft.com/office/officeart/2005/8/layout/hProcess4"/>
    <dgm:cxn modelId="{05CADB19-1883-40B8-97FF-66F2AB9BA4C3}" type="presParOf" srcId="{4E03E0EA-E54B-4382-B2DD-3EF3BFE987BE}" destId="{D7C4E502-1D6F-4847-8BAE-B0553012A106}" srcOrd="1" destOrd="0" presId="urn:microsoft.com/office/officeart/2005/8/layout/hProcess4"/>
    <dgm:cxn modelId="{94E33ACD-E1E8-49D3-A4FB-F46BE5407431}" type="presParOf" srcId="{4E03E0EA-E54B-4382-B2DD-3EF3BFE987BE}" destId="{9AA33825-5764-435B-AC1E-EDDEEA3E3E14}" srcOrd="2" destOrd="0" presId="urn:microsoft.com/office/officeart/2005/8/layout/hProcess4"/>
    <dgm:cxn modelId="{E11FCFAA-D33C-4D00-A6C6-9C7A9F674859}" type="presParOf" srcId="{9AA33825-5764-435B-AC1E-EDDEEA3E3E14}" destId="{BCA8470A-1964-48FF-BFE3-D1D06CA127D3}" srcOrd="0" destOrd="0" presId="urn:microsoft.com/office/officeart/2005/8/layout/hProcess4"/>
    <dgm:cxn modelId="{6EBDE2A8-6CB6-4800-A95F-A5BCA961485A}" type="presParOf" srcId="{9AA33825-5764-435B-AC1E-EDDEEA3E3E14}" destId="{6D271614-299F-4ECF-95E5-7A895DD122F9}" srcOrd="1" destOrd="0" presId="urn:microsoft.com/office/officeart/2005/8/layout/hProcess4"/>
    <dgm:cxn modelId="{C451CC9C-5540-471F-B8B6-A228E58851E8}" type="presParOf" srcId="{9AA33825-5764-435B-AC1E-EDDEEA3E3E14}" destId="{2C8AA8EF-3082-42E5-B3F6-2F539F3D2A58}" srcOrd="2" destOrd="0" presId="urn:microsoft.com/office/officeart/2005/8/layout/hProcess4"/>
    <dgm:cxn modelId="{26453277-C9B8-4297-8103-BDFB55FB122B}" type="presParOf" srcId="{9AA33825-5764-435B-AC1E-EDDEEA3E3E14}" destId="{E2EBDA7A-8885-4572-AC3E-A158F9BB4FF1}" srcOrd="3" destOrd="0" presId="urn:microsoft.com/office/officeart/2005/8/layout/hProcess4"/>
    <dgm:cxn modelId="{C4653F8B-E45E-4098-BB0C-E19596DC8788}" type="presParOf" srcId="{9AA33825-5764-435B-AC1E-EDDEEA3E3E14}" destId="{9B2C92B0-44C3-4A82-9A67-5C8483E9788E}" srcOrd="4" destOrd="0" presId="urn:microsoft.com/office/officeart/2005/8/layout/hProcess4"/>
    <dgm:cxn modelId="{D32AC378-8C4F-498A-91DE-2A174D7DFE8F}" type="presParOf" srcId="{4E03E0EA-E54B-4382-B2DD-3EF3BFE987BE}" destId="{5977332A-83EB-4FEB-BED9-DBBB5EEA8740}" srcOrd="3" destOrd="0" presId="urn:microsoft.com/office/officeart/2005/8/layout/hProcess4"/>
    <dgm:cxn modelId="{C28A65D2-4EE4-4B06-814C-F31A00D3B900}" type="presParOf" srcId="{4E03E0EA-E54B-4382-B2DD-3EF3BFE987BE}" destId="{5637E628-742F-43AB-A600-BD08A6F05C09}" srcOrd="4" destOrd="0" presId="urn:microsoft.com/office/officeart/2005/8/layout/hProcess4"/>
    <dgm:cxn modelId="{A023D616-15FC-45BE-BEF8-C75B28F5879C}" type="presParOf" srcId="{5637E628-742F-43AB-A600-BD08A6F05C09}" destId="{C1B0BF3D-E653-4CA6-A235-07B953A9BABD}" srcOrd="0" destOrd="0" presId="urn:microsoft.com/office/officeart/2005/8/layout/hProcess4"/>
    <dgm:cxn modelId="{D4367B03-79AE-4BC2-8A13-A2C78BE2AF99}" type="presParOf" srcId="{5637E628-742F-43AB-A600-BD08A6F05C09}" destId="{DBC6AF56-355F-41C4-952E-2286F5D15AAF}" srcOrd="1" destOrd="0" presId="urn:microsoft.com/office/officeart/2005/8/layout/hProcess4"/>
    <dgm:cxn modelId="{C99EC6C3-FBAD-4BE8-A107-FEE5B5D8658F}" type="presParOf" srcId="{5637E628-742F-43AB-A600-BD08A6F05C09}" destId="{998013ED-15F7-4212-9594-444774D5BCC9}" srcOrd="2" destOrd="0" presId="urn:microsoft.com/office/officeart/2005/8/layout/hProcess4"/>
    <dgm:cxn modelId="{F865AA3E-4B21-4C18-9BE2-D4B92295FD9E}" type="presParOf" srcId="{5637E628-742F-43AB-A600-BD08A6F05C09}" destId="{2AA86C81-0B73-4059-B838-45D0EAEBF05E}" srcOrd="3" destOrd="0" presId="urn:microsoft.com/office/officeart/2005/8/layout/hProcess4"/>
    <dgm:cxn modelId="{052BF3F0-7DE1-47A4-B2DE-C321C8435954}" type="presParOf" srcId="{5637E628-742F-43AB-A600-BD08A6F05C09}" destId="{8AF30618-6F84-404C-AF86-D6FF560BEA74}" srcOrd="4" destOrd="0" presId="urn:microsoft.com/office/officeart/2005/8/layout/hProcess4"/>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2A51C5-AA92-47C9-AFF5-2F9081C5D233}">
      <dsp:nvSpPr>
        <dsp:cNvPr id="0" name=""/>
        <dsp:cNvSpPr/>
      </dsp:nvSpPr>
      <dsp:spPr>
        <a:xfrm>
          <a:off x="1957"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Conversation Dialogue text and labels</a:t>
          </a:r>
          <a:endParaRPr lang="en-CA" sz="1000" kern="1200" dirty="0"/>
        </a:p>
      </dsp:txBody>
      <dsp:txXfrm>
        <a:off x="20947" y="1045860"/>
        <a:ext cx="962504" cy="610383"/>
      </dsp:txXfrm>
    </dsp:sp>
    <dsp:sp modelId="{D7C4E502-1D6F-4847-8BAE-B0553012A106}">
      <dsp:nvSpPr>
        <dsp:cNvPr id="0" name=""/>
        <dsp:cNvSpPr/>
      </dsp:nvSpPr>
      <dsp:spPr>
        <a:xfrm>
          <a:off x="582961" y="1290774"/>
          <a:ext cx="1003824" cy="1003824"/>
        </a:xfrm>
        <a:prstGeom prst="leftCircularArrow">
          <a:avLst>
            <a:gd name="adj1" fmla="val 2170"/>
            <a:gd name="adj2" fmla="val 260979"/>
            <a:gd name="adj3" fmla="val 2036489"/>
            <a:gd name="adj4" fmla="val 9024489"/>
            <a:gd name="adj5" fmla="val 25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4DD217-4506-4857-AF63-AB2DA0593DF9}">
      <dsp:nvSpPr>
        <dsp:cNvPr id="0" name=""/>
        <dsp:cNvSpPr/>
      </dsp:nvSpPr>
      <dsp:spPr>
        <a:xfrm>
          <a:off x="224287" y="1675234"/>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Input</a:t>
          </a:r>
          <a:endParaRPr lang="en-CA" sz="1000" kern="1200" dirty="0"/>
        </a:p>
      </dsp:txBody>
      <dsp:txXfrm>
        <a:off x="234645" y="1685592"/>
        <a:ext cx="868603" cy="332937"/>
      </dsp:txXfrm>
    </dsp:sp>
    <dsp:sp modelId="{6D271614-299F-4ECF-95E5-7A895DD122F9}">
      <dsp:nvSpPr>
        <dsp:cNvPr id="0" name=""/>
        <dsp:cNvSpPr/>
      </dsp:nvSpPr>
      <dsp:spPr>
        <a:xfrm>
          <a:off x="1217329"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Machine Learning Steps</a:t>
          </a:r>
          <a:endParaRPr lang="en-CA" sz="1000" kern="1200" dirty="0"/>
        </a:p>
      </dsp:txBody>
      <dsp:txXfrm>
        <a:off x="1236319" y="1222686"/>
        <a:ext cx="962504" cy="610383"/>
      </dsp:txXfrm>
    </dsp:sp>
    <dsp:sp modelId="{5977332A-83EB-4FEB-BED9-DBBB5EEA8740}">
      <dsp:nvSpPr>
        <dsp:cNvPr id="0" name=""/>
        <dsp:cNvSpPr/>
      </dsp:nvSpPr>
      <dsp:spPr>
        <a:xfrm>
          <a:off x="1789995" y="551977"/>
          <a:ext cx="1131664" cy="1131664"/>
        </a:xfrm>
        <a:prstGeom prst="circularArrow">
          <a:avLst>
            <a:gd name="adj1" fmla="val 1925"/>
            <a:gd name="adj2" fmla="val 230202"/>
            <a:gd name="adj3" fmla="val 19594288"/>
            <a:gd name="adj4" fmla="val 12575511"/>
            <a:gd name="adj5" fmla="val 224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2EBDA7A-8885-4572-AC3E-A158F9BB4FF1}">
      <dsp:nvSpPr>
        <dsp:cNvPr id="0" name=""/>
        <dsp:cNvSpPr/>
      </dsp:nvSpPr>
      <dsp:spPr>
        <a:xfrm>
          <a:off x="1439659" y="850043"/>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Machine Learning </a:t>
          </a:r>
          <a:endParaRPr lang="en-CA" sz="1000" kern="1200" dirty="0"/>
        </a:p>
      </dsp:txBody>
      <dsp:txXfrm>
        <a:off x="1450017" y="860401"/>
        <a:ext cx="868603" cy="332937"/>
      </dsp:txXfrm>
    </dsp:sp>
    <dsp:sp modelId="{DBC6AF56-355F-41C4-952E-2286F5D15AAF}">
      <dsp:nvSpPr>
        <dsp:cNvPr id="0" name=""/>
        <dsp:cNvSpPr/>
      </dsp:nvSpPr>
      <dsp:spPr>
        <a:xfrm>
          <a:off x="2432701"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Model that predicts the “</a:t>
          </a:r>
          <a:r>
            <a:rPr lang="en-US" sz="1000" kern="1200" dirty="0" err="1"/>
            <a:t>instruction_id</a:t>
          </a:r>
          <a:r>
            <a:rPr lang="en-US" sz="1000" kern="1200" dirty="0"/>
            <a:t>” category</a:t>
          </a:r>
          <a:endParaRPr lang="en-CA" sz="1000" kern="1200" dirty="0"/>
        </a:p>
      </dsp:txBody>
      <dsp:txXfrm>
        <a:off x="2451691" y="1045860"/>
        <a:ext cx="962504" cy="610383"/>
      </dsp:txXfrm>
    </dsp:sp>
    <dsp:sp modelId="{2AA86C81-0B73-4059-B838-45D0EAEBF05E}">
      <dsp:nvSpPr>
        <dsp:cNvPr id="0" name=""/>
        <dsp:cNvSpPr/>
      </dsp:nvSpPr>
      <dsp:spPr>
        <a:xfrm>
          <a:off x="2655031" y="1675234"/>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Output</a:t>
          </a:r>
          <a:endParaRPr lang="en-CA" sz="1000" kern="1200" dirty="0"/>
        </a:p>
      </dsp:txBody>
      <dsp:txXfrm>
        <a:off x="2665389" y="1685592"/>
        <a:ext cx="868603" cy="3329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2A51C5-AA92-47C9-AFF5-2F9081C5D233}">
      <dsp:nvSpPr>
        <dsp:cNvPr id="0" name=""/>
        <dsp:cNvSpPr/>
      </dsp:nvSpPr>
      <dsp:spPr>
        <a:xfrm>
          <a:off x="1957"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Conversation Dialogue text and labels</a:t>
          </a:r>
          <a:endParaRPr lang="en-CA" sz="1000" kern="1200" dirty="0"/>
        </a:p>
      </dsp:txBody>
      <dsp:txXfrm>
        <a:off x="20947" y="1045860"/>
        <a:ext cx="962504" cy="610383"/>
      </dsp:txXfrm>
    </dsp:sp>
    <dsp:sp modelId="{D7C4E502-1D6F-4847-8BAE-B0553012A106}">
      <dsp:nvSpPr>
        <dsp:cNvPr id="0" name=""/>
        <dsp:cNvSpPr/>
      </dsp:nvSpPr>
      <dsp:spPr>
        <a:xfrm>
          <a:off x="582961" y="1290774"/>
          <a:ext cx="1003824" cy="1003824"/>
        </a:xfrm>
        <a:prstGeom prst="leftCircularArrow">
          <a:avLst>
            <a:gd name="adj1" fmla="val 2170"/>
            <a:gd name="adj2" fmla="val 260979"/>
            <a:gd name="adj3" fmla="val 2036489"/>
            <a:gd name="adj4" fmla="val 9024489"/>
            <a:gd name="adj5" fmla="val 25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4DD217-4506-4857-AF63-AB2DA0593DF9}">
      <dsp:nvSpPr>
        <dsp:cNvPr id="0" name=""/>
        <dsp:cNvSpPr/>
      </dsp:nvSpPr>
      <dsp:spPr>
        <a:xfrm>
          <a:off x="224287" y="1675234"/>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Input</a:t>
          </a:r>
          <a:endParaRPr lang="en-CA" sz="1000" kern="1200" dirty="0"/>
        </a:p>
      </dsp:txBody>
      <dsp:txXfrm>
        <a:off x="234645" y="1685592"/>
        <a:ext cx="868603" cy="332937"/>
      </dsp:txXfrm>
    </dsp:sp>
    <dsp:sp modelId="{6D271614-299F-4ECF-95E5-7A895DD122F9}">
      <dsp:nvSpPr>
        <dsp:cNvPr id="0" name=""/>
        <dsp:cNvSpPr/>
      </dsp:nvSpPr>
      <dsp:spPr>
        <a:xfrm>
          <a:off x="1217329"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Machine Learning Steps</a:t>
          </a:r>
          <a:endParaRPr lang="en-CA" sz="1000" kern="1200" dirty="0"/>
        </a:p>
      </dsp:txBody>
      <dsp:txXfrm>
        <a:off x="1236319" y="1222686"/>
        <a:ext cx="962504" cy="610383"/>
      </dsp:txXfrm>
    </dsp:sp>
    <dsp:sp modelId="{5977332A-83EB-4FEB-BED9-DBBB5EEA8740}">
      <dsp:nvSpPr>
        <dsp:cNvPr id="0" name=""/>
        <dsp:cNvSpPr/>
      </dsp:nvSpPr>
      <dsp:spPr>
        <a:xfrm>
          <a:off x="1789995" y="551977"/>
          <a:ext cx="1131664" cy="1131664"/>
        </a:xfrm>
        <a:prstGeom prst="circularArrow">
          <a:avLst>
            <a:gd name="adj1" fmla="val 1925"/>
            <a:gd name="adj2" fmla="val 230202"/>
            <a:gd name="adj3" fmla="val 19594288"/>
            <a:gd name="adj4" fmla="val 12575511"/>
            <a:gd name="adj5" fmla="val 224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2EBDA7A-8885-4572-AC3E-A158F9BB4FF1}">
      <dsp:nvSpPr>
        <dsp:cNvPr id="0" name=""/>
        <dsp:cNvSpPr/>
      </dsp:nvSpPr>
      <dsp:spPr>
        <a:xfrm>
          <a:off x="1439659" y="850043"/>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Machine Learning </a:t>
          </a:r>
          <a:endParaRPr lang="en-CA" sz="1000" kern="1200" dirty="0"/>
        </a:p>
      </dsp:txBody>
      <dsp:txXfrm>
        <a:off x="1450017" y="860401"/>
        <a:ext cx="868603" cy="332937"/>
      </dsp:txXfrm>
    </dsp:sp>
    <dsp:sp modelId="{DBC6AF56-355F-41C4-952E-2286F5D15AAF}">
      <dsp:nvSpPr>
        <dsp:cNvPr id="0" name=""/>
        <dsp:cNvSpPr/>
      </dsp:nvSpPr>
      <dsp:spPr>
        <a:xfrm>
          <a:off x="2432701" y="1026870"/>
          <a:ext cx="1000484" cy="82519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a:t>Model that predicts the “</a:t>
          </a:r>
          <a:r>
            <a:rPr lang="en-US" sz="1000" kern="1200" dirty="0" err="1"/>
            <a:t>instruction_id</a:t>
          </a:r>
          <a:r>
            <a:rPr lang="en-US" sz="1000" kern="1200" dirty="0"/>
            <a:t>” category</a:t>
          </a:r>
          <a:endParaRPr lang="en-CA" sz="1000" kern="1200" dirty="0"/>
        </a:p>
      </dsp:txBody>
      <dsp:txXfrm>
        <a:off x="2451691" y="1045860"/>
        <a:ext cx="962504" cy="610383"/>
      </dsp:txXfrm>
    </dsp:sp>
    <dsp:sp modelId="{2AA86C81-0B73-4059-B838-45D0EAEBF05E}">
      <dsp:nvSpPr>
        <dsp:cNvPr id="0" name=""/>
        <dsp:cNvSpPr/>
      </dsp:nvSpPr>
      <dsp:spPr>
        <a:xfrm>
          <a:off x="2655031" y="1675234"/>
          <a:ext cx="889319" cy="353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Output</a:t>
          </a:r>
          <a:endParaRPr lang="en-CA" sz="1000" kern="1200" dirty="0"/>
        </a:p>
      </dsp:txBody>
      <dsp:txXfrm>
        <a:off x="2665389" y="1685592"/>
        <a:ext cx="868603" cy="33293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317E0B-A3D3-495C-A4A5-504BD0130225}" type="datetimeFigureOut">
              <a:rPr lang="en-CA" smtClean="0"/>
              <a:t>2020-05-22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ED61B6-4A00-4DBB-8E9B-BCC4333A0018}" type="slidenum">
              <a:rPr lang="en-CA" smtClean="0"/>
              <a:t>‹#›</a:t>
            </a:fld>
            <a:endParaRPr lang="en-CA"/>
          </a:p>
        </p:txBody>
      </p:sp>
    </p:spTree>
    <p:extLst>
      <p:ext uri="{BB962C8B-B14F-4D97-AF65-F5344CB8AC3E}">
        <p14:creationId xmlns:p14="http://schemas.microsoft.com/office/powerpoint/2010/main" val="3067050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a:t>
            </a:fld>
            <a:endParaRPr lang="en-CA"/>
          </a:p>
        </p:txBody>
      </p:sp>
    </p:spTree>
    <p:extLst>
      <p:ext uri="{BB962C8B-B14F-4D97-AF65-F5344CB8AC3E}">
        <p14:creationId xmlns:p14="http://schemas.microsoft.com/office/powerpoint/2010/main" val="520526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29</a:t>
            </a:fld>
            <a:endParaRPr lang="en-CA"/>
          </a:p>
        </p:txBody>
      </p:sp>
    </p:spTree>
    <p:extLst>
      <p:ext uri="{BB962C8B-B14F-4D97-AF65-F5344CB8AC3E}">
        <p14:creationId xmlns:p14="http://schemas.microsoft.com/office/powerpoint/2010/main" val="1582756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30</a:t>
            </a:fld>
            <a:endParaRPr lang="en-CA"/>
          </a:p>
        </p:txBody>
      </p:sp>
    </p:spTree>
    <p:extLst>
      <p:ext uri="{BB962C8B-B14F-4D97-AF65-F5344CB8AC3E}">
        <p14:creationId xmlns:p14="http://schemas.microsoft.com/office/powerpoint/2010/main" val="30371905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31</a:t>
            </a:fld>
            <a:endParaRPr lang="en-CA"/>
          </a:p>
        </p:txBody>
      </p:sp>
    </p:spTree>
    <p:extLst>
      <p:ext uri="{BB962C8B-B14F-4D97-AF65-F5344CB8AC3E}">
        <p14:creationId xmlns:p14="http://schemas.microsoft.com/office/powerpoint/2010/main" val="1126754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35</a:t>
            </a:fld>
            <a:endParaRPr lang="en-CA"/>
          </a:p>
        </p:txBody>
      </p:sp>
    </p:spTree>
    <p:extLst>
      <p:ext uri="{BB962C8B-B14F-4D97-AF65-F5344CB8AC3E}">
        <p14:creationId xmlns:p14="http://schemas.microsoft.com/office/powerpoint/2010/main" val="3365904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36</a:t>
            </a:fld>
            <a:endParaRPr lang="en-CA"/>
          </a:p>
        </p:txBody>
      </p:sp>
    </p:spTree>
    <p:extLst>
      <p:ext uri="{BB962C8B-B14F-4D97-AF65-F5344CB8AC3E}">
        <p14:creationId xmlns:p14="http://schemas.microsoft.com/office/powerpoint/2010/main" val="1424475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37</a:t>
            </a:fld>
            <a:endParaRPr lang="en-CA"/>
          </a:p>
        </p:txBody>
      </p:sp>
    </p:spTree>
    <p:extLst>
      <p:ext uri="{BB962C8B-B14F-4D97-AF65-F5344CB8AC3E}">
        <p14:creationId xmlns:p14="http://schemas.microsoft.com/office/powerpoint/2010/main" val="4094006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38</a:t>
            </a:fld>
            <a:endParaRPr lang="en-CA"/>
          </a:p>
        </p:txBody>
      </p:sp>
    </p:spTree>
    <p:extLst>
      <p:ext uri="{BB962C8B-B14F-4D97-AF65-F5344CB8AC3E}">
        <p14:creationId xmlns:p14="http://schemas.microsoft.com/office/powerpoint/2010/main" val="155501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46</a:t>
            </a:fld>
            <a:endParaRPr lang="en-CA"/>
          </a:p>
        </p:txBody>
      </p:sp>
    </p:spTree>
    <p:extLst>
      <p:ext uri="{BB962C8B-B14F-4D97-AF65-F5344CB8AC3E}">
        <p14:creationId xmlns:p14="http://schemas.microsoft.com/office/powerpoint/2010/main" val="37389514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55</a:t>
            </a:fld>
            <a:endParaRPr lang="en-CA"/>
          </a:p>
        </p:txBody>
      </p:sp>
    </p:spTree>
    <p:extLst>
      <p:ext uri="{BB962C8B-B14F-4D97-AF65-F5344CB8AC3E}">
        <p14:creationId xmlns:p14="http://schemas.microsoft.com/office/powerpoint/2010/main" val="911970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56</a:t>
            </a:fld>
            <a:endParaRPr lang="en-CA"/>
          </a:p>
        </p:txBody>
      </p:sp>
    </p:spTree>
    <p:extLst>
      <p:ext uri="{BB962C8B-B14F-4D97-AF65-F5344CB8AC3E}">
        <p14:creationId xmlns:p14="http://schemas.microsoft.com/office/powerpoint/2010/main" val="218302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2</a:t>
            </a:fld>
            <a:endParaRPr lang="en-CA"/>
          </a:p>
        </p:txBody>
      </p:sp>
    </p:spTree>
    <p:extLst>
      <p:ext uri="{BB962C8B-B14F-4D97-AF65-F5344CB8AC3E}">
        <p14:creationId xmlns:p14="http://schemas.microsoft.com/office/powerpoint/2010/main" val="3888205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Get a graph for the second word cloud</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9</a:t>
            </a:fld>
            <a:endParaRPr lang="en-CA"/>
          </a:p>
        </p:txBody>
      </p:sp>
    </p:spTree>
    <p:extLst>
      <p:ext uri="{BB962C8B-B14F-4D97-AF65-F5344CB8AC3E}">
        <p14:creationId xmlns:p14="http://schemas.microsoft.com/office/powerpoint/2010/main" val="3025305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TODO:</a:t>
            </a:r>
            <a:br>
              <a:rPr lang="en-CA" dirty="0"/>
            </a:br>
            <a:r>
              <a:rPr lang="en-CA" dirty="0"/>
              <a:t>Add</a:t>
            </a:r>
            <a:r>
              <a:rPr lang="en-CA" baseline="0" dirty="0"/>
              <a:t> some screen shots or diagrams of the different feature extractions</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15</a:t>
            </a:fld>
            <a:endParaRPr lang="en-CA"/>
          </a:p>
        </p:txBody>
      </p:sp>
    </p:spTree>
    <p:extLst>
      <p:ext uri="{BB962C8B-B14F-4D97-AF65-F5344CB8AC3E}">
        <p14:creationId xmlns:p14="http://schemas.microsoft.com/office/powerpoint/2010/main" val="1858776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TODO:</a:t>
            </a:r>
            <a:br>
              <a:rPr lang="en-CA" dirty="0"/>
            </a:br>
            <a:r>
              <a:rPr lang="en-CA" dirty="0"/>
              <a:t>Add</a:t>
            </a:r>
            <a:r>
              <a:rPr lang="en-CA" baseline="0" dirty="0"/>
              <a:t> some screen shots or diagrams of the different feature extractions</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16</a:t>
            </a:fld>
            <a:endParaRPr lang="en-CA"/>
          </a:p>
        </p:txBody>
      </p:sp>
    </p:spTree>
    <p:extLst>
      <p:ext uri="{BB962C8B-B14F-4D97-AF65-F5344CB8AC3E}">
        <p14:creationId xmlns:p14="http://schemas.microsoft.com/office/powerpoint/2010/main" val="3614429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TODO:</a:t>
            </a:r>
            <a:br>
              <a:rPr lang="en-CA" dirty="0"/>
            </a:br>
            <a:r>
              <a:rPr lang="en-CA" dirty="0"/>
              <a:t>Add</a:t>
            </a:r>
            <a:r>
              <a:rPr lang="en-CA" baseline="0" dirty="0"/>
              <a:t> some screen shots or diagrams of the different feature extractions</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17</a:t>
            </a:fld>
            <a:endParaRPr lang="en-CA"/>
          </a:p>
        </p:txBody>
      </p:sp>
    </p:spTree>
    <p:extLst>
      <p:ext uri="{BB962C8B-B14F-4D97-AF65-F5344CB8AC3E}">
        <p14:creationId xmlns:p14="http://schemas.microsoft.com/office/powerpoint/2010/main" val="3480977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TODO:</a:t>
            </a:r>
            <a:br>
              <a:rPr lang="en-CA" dirty="0"/>
            </a:br>
            <a:r>
              <a:rPr lang="en-CA" dirty="0"/>
              <a:t>Add</a:t>
            </a:r>
            <a:r>
              <a:rPr lang="en-CA" baseline="0" dirty="0"/>
              <a:t> some screen shots or diagrams of the different feature extractions</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18</a:t>
            </a:fld>
            <a:endParaRPr lang="en-CA"/>
          </a:p>
        </p:txBody>
      </p:sp>
    </p:spTree>
    <p:extLst>
      <p:ext uri="{BB962C8B-B14F-4D97-AF65-F5344CB8AC3E}">
        <p14:creationId xmlns:p14="http://schemas.microsoft.com/office/powerpoint/2010/main" val="2074874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TODO:</a:t>
            </a:r>
            <a:br>
              <a:rPr lang="en-CA" dirty="0"/>
            </a:br>
            <a:r>
              <a:rPr lang="en-CA" dirty="0"/>
              <a:t>Add</a:t>
            </a:r>
            <a:r>
              <a:rPr lang="en-CA" baseline="0" dirty="0"/>
              <a:t> some screen shots or diagrams of the different feature extractions</a:t>
            </a:r>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19</a:t>
            </a:fld>
            <a:endParaRPr lang="en-CA"/>
          </a:p>
        </p:txBody>
      </p:sp>
    </p:spTree>
    <p:extLst>
      <p:ext uri="{BB962C8B-B14F-4D97-AF65-F5344CB8AC3E}">
        <p14:creationId xmlns:p14="http://schemas.microsoft.com/office/powerpoint/2010/main" val="20190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FED61B6-4A00-4DBB-8E9B-BCC4333A0018}" type="slidenum">
              <a:rPr lang="en-CA" smtClean="0"/>
              <a:t>28</a:t>
            </a:fld>
            <a:endParaRPr lang="en-CA"/>
          </a:p>
        </p:txBody>
      </p:sp>
    </p:spTree>
    <p:extLst>
      <p:ext uri="{BB962C8B-B14F-4D97-AF65-F5344CB8AC3E}">
        <p14:creationId xmlns:p14="http://schemas.microsoft.com/office/powerpoint/2010/main" val="280885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15F9E-1AA1-4943-967E-82EB57E065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41DA811C-4192-400E-A12C-793BE13D7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56D610B1-DDCC-4F91-ADEE-9DAFCB0CC2B3}"/>
              </a:ext>
            </a:extLst>
          </p:cNvPr>
          <p:cNvSpPr>
            <a:spLocks noGrp="1"/>
          </p:cNvSpPr>
          <p:nvPr>
            <p:ph type="dt" sz="half" idx="10"/>
          </p:nvPr>
        </p:nvSpPr>
        <p:spPr/>
        <p:txBody>
          <a:bodyPr/>
          <a:lstStyle/>
          <a:p>
            <a:fld id="{36A82705-1E20-4FC6-A574-4B1E991D273F}" type="datetime1">
              <a:rPr lang="en-CA" smtClean="0"/>
              <a:t>2020-05-22</a:t>
            </a:fld>
            <a:endParaRPr lang="en-CA"/>
          </a:p>
        </p:txBody>
      </p:sp>
      <p:sp>
        <p:nvSpPr>
          <p:cNvPr id="5" name="Footer Placeholder 4">
            <a:extLst>
              <a:ext uri="{FF2B5EF4-FFF2-40B4-BE49-F238E27FC236}">
                <a16:creationId xmlns:a16="http://schemas.microsoft.com/office/drawing/2014/main" id="{DC740EDE-9E7F-4D41-A169-ADE6053EBA8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B072B97-C152-44A6-BE25-65C3CDE17592}"/>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25275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5ABD7-5B46-41E5-B2B9-70970E4F7033}"/>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AE57245-CDF7-4BEC-A5D4-2BC7FDED30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F04E747-2423-43F3-8380-20AA487AC6AD}"/>
              </a:ext>
            </a:extLst>
          </p:cNvPr>
          <p:cNvSpPr>
            <a:spLocks noGrp="1"/>
          </p:cNvSpPr>
          <p:nvPr>
            <p:ph type="dt" sz="half" idx="10"/>
          </p:nvPr>
        </p:nvSpPr>
        <p:spPr/>
        <p:txBody>
          <a:bodyPr/>
          <a:lstStyle/>
          <a:p>
            <a:fld id="{582B68A0-4D79-42B6-B907-1FC20A49603E}" type="datetime1">
              <a:rPr lang="en-CA" smtClean="0"/>
              <a:t>2020-05-22</a:t>
            </a:fld>
            <a:endParaRPr lang="en-CA"/>
          </a:p>
        </p:txBody>
      </p:sp>
      <p:sp>
        <p:nvSpPr>
          <p:cNvPr id="5" name="Footer Placeholder 4">
            <a:extLst>
              <a:ext uri="{FF2B5EF4-FFF2-40B4-BE49-F238E27FC236}">
                <a16:creationId xmlns:a16="http://schemas.microsoft.com/office/drawing/2014/main" id="{58F8C83C-B07B-4D19-B0A2-E92D6A05917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AA9A079-9BE3-4233-9303-28A40E864B58}"/>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44957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65A348-1E84-442C-AEF9-1AB03BD250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E6CBE5B-69FA-4B02-B6B8-02C4D83F28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18461BC-6D3A-4FCA-9E51-CE8BF734D3B7}"/>
              </a:ext>
            </a:extLst>
          </p:cNvPr>
          <p:cNvSpPr>
            <a:spLocks noGrp="1"/>
          </p:cNvSpPr>
          <p:nvPr>
            <p:ph type="dt" sz="half" idx="10"/>
          </p:nvPr>
        </p:nvSpPr>
        <p:spPr/>
        <p:txBody>
          <a:bodyPr/>
          <a:lstStyle/>
          <a:p>
            <a:fld id="{21DAAF28-4B11-40EB-9AB2-DD18C2C17ED8}" type="datetime1">
              <a:rPr lang="en-CA" smtClean="0"/>
              <a:t>2020-05-22</a:t>
            </a:fld>
            <a:endParaRPr lang="en-CA"/>
          </a:p>
        </p:txBody>
      </p:sp>
      <p:sp>
        <p:nvSpPr>
          <p:cNvPr id="5" name="Footer Placeholder 4">
            <a:extLst>
              <a:ext uri="{FF2B5EF4-FFF2-40B4-BE49-F238E27FC236}">
                <a16:creationId xmlns:a16="http://schemas.microsoft.com/office/drawing/2014/main" id="{768E5DE7-0A44-436D-997E-752E46BE416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E6FD26C-3B0E-4916-8E0B-2097908227A8}"/>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098108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BA9FD-DCCC-4E65-9DFA-6B688FC5D6A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57C15C7-C8B1-4BF7-BC92-04334BDDE1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BCA2E95-D515-498C-9C7B-DA84706DB779}"/>
              </a:ext>
            </a:extLst>
          </p:cNvPr>
          <p:cNvSpPr>
            <a:spLocks noGrp="1"/>
          </p:cNvSpPr>
          <p:nvPr>
            <p:ph type="dt" sz="half" idx="10"/>
          </p:nvPr>
        </p:nvSpPr>
        <p:spPr/>
        <p:txBody>
          <a:bodyPr/>
          <a:lstStyle/>
          <a:p>
            <a:fld id="{7D568A3D-EBEE-4F15-B8B5-6B31CBBE23E2}" type="datetime1">
              <a:rPr lang="en-CA" smtClean="0"/>
              <a:t>2020-05-22</a:t>
            </a:fld>
            <a:endParaRPr lang="en-CA"/>
          </a:p>
        </p:txBody>
      </p:sp>
      <p:sp>
        <p:nvSpPr>
          <p:cNvPr id="5" name="Footer Placeholder 4">
            <a:extLst>
              <a:ext uri="{FF2B5EF4-FFF2-40B4-BE49-F238E27FC236}">
                <a16:creationId xmlns:a16="http://schemas.microsoft.com/office/drawing/2014/main" id="{82263988-A358-4FBC-9242-532A28B6B7A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DCE19BE-D823-428C-B3F2-9AAE33786AC0}"/>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864996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BBB6C-CE1E-4642-ACC7-F752B30853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010E0CE-5A28-4170-B2A6-2EF04FBBA7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07F3A3-F8EC-4D1A-A860-80CB9674989F}"/>
              </a:ext>
            </a:extLst>
          </p:cNvPr>
          <p:cNvSpPr>
            <a:spLocks noGrp="1"/>
          </p:cNvSpPr>
          <p:nvPr>
            <p:ph type="dt" sz="half" idx="10"/>
          </p:nvPr>
        </p:nvSpPr>
        <p:spPr/>
        <p:txBody>
          <a:bodyPr/>
          <a:lstStyle/>
          <a:p>
            <a:fld id="{0E88F672-F68F-451C-81C0-299CBFC189E4}" type="datetime1">
              <a:rPr lang="en-CA" smtClean="0"/>
              <a:t>2020-05-22</a:t>
            </a:fld>
            <a:endParaRPr lang="en-CA"/>
          </a:p>
        </p:txBody>
      </p:sp>
      <p:sp>
        <p:nvSpPr>
          <p:cNvPr id="5" name="Footer Placeholder 4">
            <a:extLst>
              <a:ext uri="{FF2B5EF4-FFF2-40B4-BE49-F238E27FC236}">
                <a16:creationId xmlns:a16="http://schemas.microsoft.com/office/drawing/2014/main" id="{5D2404A2-3CED-40FE-829C-BBC3D49E253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9C91512-D104-4F86-A134-6BE0B2FC5E7D}"/>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15712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71782-4DEF-44D2-ABE7-1F81322B9AC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2B9DD9E-CED4-4BF0-A666-8EB6C8A675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64C8D1-ABCC-434D-A055-87D80B2479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1E3D3CC-CF94-454E-9B98-D306F0B62A25}"/>
              </a:ext>
            </a:extLst>
          </p:cNvPr>
          <p:cNvSpPr>
            <a:spLocks noGrp="1"/>
          </p:cNvSpPr>
          <p:nvPr>
            <p:ph type="dt" sz="half" idx="10"/>
          </p:nvPr>
        </p:nvSpPr>
        <p:spPr/>
        <p:txBody>
          <a:bodyPr/>
          <a:lstStyle/>
          <a:p>
            <a:fld id="{491BED0C-C5E7-4F05-B284-030C855FDFEE}" type="datetime1">
              <a:rPr lang="en-CA" smtClean="0"/>
              <a:t>2020-05-22</a:t>
            </a:fld>
            <a:endParaRPr lang="en-CA"/>
          </a:p>
        </p:txBody>
      </p:sp>
      <p:sp>
        <p:nvSpPr>
          <p:cNvPr id="6" name="Footer Placeholder 5">
            <a:extLst>
              <a:ext uri="{FF2B5EF4-FFF2-40B4-BE49-F238E27FC236}">
                <a16:creationId xmlns:a16="http://schemas.microsoft.com/office/drawing/2014/main" id="{986B143E-09C2-421C-81E2-78A79D5FC28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9DEF2A6-37B9-416C-86B5-1EFAAF75F3C4}"/>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468742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B4A10-5D24-4069-AEBD-7B00DF61001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926BC10-FC8D-4461-B9AB-8FC6AB5BDE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2C0862-29D6-43DE-9143-A5A31C972D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FE0D7FD8-396C-40B2-8BEF-A6EC46B23D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EB8653-D683-48DF-8C14-EAC9E3EEBB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C8F2365B-2157-4702-A433-5F6DF9FE642A}"/>
              </a:ext>
            </a:extLst>
          </p:cNvPr>
          <p:cNvSpPr>
            <a:spLocks noGrp="1"/>
          </p:cNvSpPr>
          <p:nvPr>
            <p:ph type="dt" sz="half" idx="10"/>
          </p:nvPr>
        </p:nvSpPr>
        <p:spPr/>
        <p:txBody>
          <a:bodyPr/>
          <a:lstStyle/>
          <a:p>
            <a:fld id="{3013BCF0-7A19-4430-BBF0-430E4250AAD8}" type="datetime1">
              <a:rPr lang="en-CA" smtClean="0"/>
              <a:t>2020-05-22</a:t>
            </a:fld>
            <a:endParaRPr lang="en-CA"/>
          </a:p>
        </p:txBody>
      </p:sp>
      <p:sp>
        <p:nvSpPr>
          <p:cNvPr id="8" name="Footer Placeholder 7">
            <a:extLst>
              <a:ext uri="{FF2B5EF4-FFF2-40B4-BE49-F238E27FC236}">
                <a16:creationId xmlns:a16="http://schemas.microsoft.com/office/drawing/2014/main" id="{2AE669EB-3F12-44B9-9426-09C0A792D3B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B88B2EE7-0BBD-41AD-B9DB-2FE91A6DEE79}"/>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523935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B7BD-0C37-48AE-B881-00EA187C9FC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3BECB77-10C5-4118-B40B-98A4E3A9FE71}"/>
              </a:ext>
            </a:extLst>
          </p:cNvPr>
          <p:cNvSpPr>
            <a:spLocks noGrp="1"/>
          </p:cNvSpPr>
          <p:nvPr>
            <p:ph type="dt" sz="half" idx="10"/>
          </p:nvPr>
        </p:nvSpPr>
        <p:spPr/>
        <p:txBody>
          <a:bodyPr/>
          <a:lstStyle/>
          <a:p>
            <a:fld id="{5D0B1AB0-D3B3-4F56-9730-EDA29D82373A}" type="datetime1">
              <a:rPr lang="en-CA" smtClean="0"/>
              <a:t>2020-05-22</a:t>
            </a:fld>
            <a:endParaRPr lang="en-CA"/>
          </a:p>
        </p:txBody>
      </p:sp>
      <p:sp>
        <p:nvSpPr>
          <p:cNvPr id="4" name="Footer Placeholder 3">
            <a:extLst>
              <a:ext uri="{FF2B5EF4-FFF2-40B4-BE49-F238E27FC236}">
                <a16:creationId xmlns:a16="http://schemas.microsoft.com/office/drawing/2014/main" id="{2D6DFFAB-0736-4A61-9655-BFAFFB971A1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E2816081-9DDA-428D-A002-2A312AE2FD06}"/>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1907283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E8ED06-3DB4-4D16-AB8B-B7F123EFA34A}"/>
              </a:ext>
            </a:extLst>
          </p:cNvPr>
          <p:cNvSpPr>
            <a:spLocks noGrp="1"/>
          </p:cNvSpPr>
          <p:nvPr>
            <p:ph type="dt" sz="half" idx="10"/>
          </p:nvPr>
        </p:nvSpPr>
        <p:spPr/>
        <p:txBody>
          <a:bodyPr/>
          <a:lstStyle/>
          <a:p>
            <a:fld id="{08FCD1AD-7581-4373-9005-08484D8F1F37}" type="datetime1">
              <a:rPr lang="en-CA" smtClean="0"/>
              <a:t>2020-05-22</a:t>
            </a:fld>
            <a:endParaRPr lang="en-CA"/>
          </a:p>
        </p:txBody>
      </p:sp>
      <p:sp>
        <p:nvSpPr>
          <p:cNvPr id="3" name="Footer Placeholder 2">
            <a:extLst>
              <a:ext uri="{FF2B5EF4-FFF2-40B4-BE49-F238E27FC236}">
                <a16:creationId xmlns:a16="http://schemas.microsoft.com/office/drawing/2014/main" id="{6E59FD9A-49C8-4E7A-A02B-F3428542E07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0668DBC-7FC7-444F-BFEC-690208CF0359}"/>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3951365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E14D7-7D6D-48DB-8B60-88758B5FE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9FC68FC0-DA02-4DF5-AD07-97F77FA0BE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718D2FC-E926-4E76-B63F-17005970C9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A03842-6F54-4DBA-80FC-2EA78BB9584A}"/>
              </a:ext>
            </a:extLst>
          </p:cNvPr>
          <p:cNvSpPr>
            <a:spLocks noGrp="1"/>
          </p:cNvSpPr>
          <p:nvPr>
            <p:ph type="dt" sz="half" idx="10"/>
          </p:nvPr>
        </p:nvSpPr>
        <p:spPr/>
        <p:txBody>
          <a:bodyPr/>
          <a:lstStyle/>
          <a:p>
            <a:fld id="{E4265751-9F9F-44AE-86B8-F3566DF7D099}" type="datetime1">
              <a:rPr lang="en-CA" smtClean="0"/>
              <a:t>2020-05-22</a:t>
            </a:fld>
            <a:endParaRPr lang="en-CA"/>
          </a:p>
        </p:txBody>
      </p:sp>
      <p:sp>
        <p:nvSpPr>
          <p:cNvPr id="6" name="Footer Placeholder 5">
            <a:extLst>
              <a:ext uri="{FF2B5EF4-FFF2-40B4-BE49-F238E27FC236}">
                <a16:creationId xmlns:a16="http://schemas.microsoft.com/office/drawing/2014/main" id="{57F74DF0-D2A7-4A73-A50C-12622798890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FABD87F-0655-4DEE-B665-991656AAD8D7}"/>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2874724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2E812-7901-4113-91D8-4944CAE534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347831C5-1687-4D0C-8261-F603136441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9FF53598-7B8F-456E-96B0-1107BB5651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DEC75F-0C57-4122-82ED-04C6A44D9D7E}"/>
              </a:ext>
            </a:extLst>
          </p:cNvPr>
          <p:cNvSpPr>
            <a:spLocks noGrp="1"/>
          </p:cNvSpPr>
          <p:nvPr>
            <p:ph type="dt" sz="half" idx="10"/>
          </p:nvPr>
        </p:nvSpPr>
        <p:spPr/>
        <p:txBody>
          <a:bodyPr/>
          <a:lstStyle/>
          <a:p>
            <a:fld id="{EF104DB7-15F7-4EF7-AD54-0C0C3C63DDE3}" type="datetime1">
              <a:rPr lang="en-CA" smtClean="0"/>
              <a:t>2020-05-22</a:t>
            </a:fld>
            <a:endParaRPr lang="en-CA"/>
          </a:p>
        </p:txBody>
      </p:sp>
      <p:sp>
        <p:nvSpPr>
          <p:cNvPr id="6" name="Footer Placeholder 5">
            <a:extLst>
              <a:ext uri="{FF2B5EF4-FFF2-40B4-BE49-F238E27FC236}">
                <a16:creationId xmlns:a16="http://schemas.microsoft.com/office/drawing/2014/main" id="{4CCFAE5A-43A1-4128-BBE8-591EB677BE1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05C3AAD-3535-441A-BC70-A039DDEFF186}"/>
              </a:ext>
            </a:extLst>
          </p:cNvPr>
          <p:cNvSpPr>
            <a:spLocks noGrp="1"/>
          </p:cNvSpPr>
          <p:nvPr>
            <p:ph type="sldNum" sz="quarter" idx="12"/>
          </p:nvPr>
        </p:nvSpPr>
        <p:spPr/>
        <p:txBody>
          <a:bodyPr/>
          <a:lstStyle/>
          <a:p>
            <a:fld id="{DC5255E4-8D8D-4D0C-85CA-09D4960285EC}" type="slidenum">
              <a:rPr lang="en-CA" smtClean="0"/>
              <a:t>‹#›</a:t>
            </a:fld>
            <a:endParaRPr lang="en-CA"/>
          </a:p>
        </p:txBody>
      </p:sp>
    </p:spTree>
    <p:extLst>
      <p:ext uri="{BB962C8B-B14F-4D97-AF65-F5344CB8AC3E}">
        <p14:creationId xmlns:p14="http://schemas.microsoft.com/office/powerpoint/2010/main" val="4065795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257887-3AF6-4952-A64D-1D6B69BF3C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8E9DBD-102B-44A1-B4AB-9A58D502E7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F0D4B97-2060-4CA6-9753-5AF8AD1312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1A828E-C35E-427E-BC22-EC27EEE1A104}" type="datetime1">
              <a:rPr lang="en-CA" smtClean="0"/>
              <a:t>2020-05-22</a:t>
            </a:fld>
            <a:endParaRPr lang="en-CA"/>
          </a:p>
        </p:txBody>
      </p:sp>
      <p:sp>
        <p:nvSpPr>
          <p:cNvPr id="5" name="Footer Placeholder 4">
            <a:extLst>
              <a:ext uri="{FF2B5EF4-FFF2-40B4-BE49-F238E27FC236}">
                <a16:creationId xmlns:a16="http://schemas.microsoft.com/office/drawing/2014/main" id="{B78CD573-1C81-4342-AA43-61A0190D7D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EC96AAA8-D731-470D-B5C7-B25A067ACD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5255E4-8D8D-4D0C-85CA-09D4960285EC}" type="slidenum">
              <a:rPr lang="en-CA" smtClean="0"/>
              <a:t>‹#›</a:t>
            </a:fld>
            <a:endParaRPr lang="en-CA"/>
          </a:p>
        </p:txBody>
      </p:sp>
    </p:spTree>
    <p:extLst>
      <p:ext uri="{BB962C8B-B14F-4D97-AF65-F5344CB8AC3E}">
        <p14:creationId xmlns:p14="http://schemas.microsoft.com/office/powerpoint/2010/main" val="4021248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8.xml"/><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42.pn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45.png"/><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48.png"/><Relationship Id="rId4" Type="http://schemas.openxmlformats.org/officeDocument/2006/relationships/image" Target="../media/image47.png"/></Relationships>
</file>

<file path=ppt/slides/_rels/slide3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50.png"/></Relationships>
</file>

<file path=ppt/slides/_rels/slide3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57.png"/></Relationships>
</file>

<file path=ppt/slides/_rels/slide4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8.xml"/><Relationship Id="rId4" Type="http://schemas.openxmlformats.org/officeDocument/2006/relationships/image" Target="../media/image67.png"/></Relationships>
</file>

<file path=ppt/slides/_rels/slide5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5.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8" Type="http://schemas.openxmlformats.org/officeDocument/2006/relationships/hyperlink" Target="https://slack-redir.net/link?url=https%3A%2F%2Fscikit-learn.org%2Fstable%2Fauto_examples%2Fmodel_selection%2Fplot_roc.html" TargetMode="External"/><Relationship Id="rId13" Type="http://schemas.openxmlformats.org/officeDocument/2006/relationships/hyperlink" Target="https://slack-redir.net/link?url=https%3A%2F%2Ftowardsdatascience.com%2Finterpretability-in-machine-learning-70c30694a05f" TargetMode="External"/><Relationship Id="rId3" Type="http://schemas.openxmlformats.org/officeDocument/2006/relationships/hyperlink" Target="https://slack-redir.net/link?url=https%3A%2F%2Fwww.analyticsvidhya.com%2Fblog%2F2017%2F03%2Fimbalanced-data-classification%2F" TargetMode="External"/><Relationship Id="rId7" Type="http://schemas.openxmlformats.org/officeDocument/2006/relationships/hyperlink" Target="https://slack-redir.net/link?url=https%3A%2F%2Fsetosa.io%2Fev%2Fprincipal-component-analysis%2F" TargetMode="External"/><Relationship Id="rId12" Type="http://schemas.openxmlformats.org/officeDocument/2006/relationships/hyperlink" Target="https://slack-redir.net/link?url=https%3A%2F%2Ftowardsdatascience.com%2Fa-complete-machine-learning-walk-through-in-python-part-three-388834e8804b"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builtin.com/data-science/step-step-explanation-principal-component-analysis" TargetMode="External"/><Relationship Id="rId11" Type="http://schemas.openxmlformats.org/officeDocument/2006/relationships/hyperlink" Target="https://slack-redir.net/link?url=https%3A%2F%2Fblog.statsbot.co%2Fensemble-learning-d1dcd548e936" TargetMode="External"/><Relationship Id="rId5" Type="http://schemas.openxmlformats.org/officeDocument/2006/relationships/hyperlink" Target="https://slack-redir.net/link?url=https%3A%2F%2Ftowardsdatascience.com%2Funderstanding-feature-engineering-part-2-categorical-data-f54324193e63" TargetMode="External"/><Relationship Id="rId10" Type="http://schemas.openxmlformats.org/officeDocument/2006/relationships/hyperlink" Target="https://slack-redir.net/link?url=https%3A%2F%2Fwww.kdnuggets.com%2F2019%2F01%2Fensemble-learning-5-main-approaches.html" TargetMode="External"/><Relationship Id="rId4" Type="http://schemas.openxmlformats.org/officeDocument/2006/relationships/hyperlink" Target="https://slack-redir.net/link?url=https%3A%2F%2Ftowardsdatascience.com%2Fmulti-class-text-classification-with-scikit-learn-12f1e60e0a9f" TargetMode="External"/><Relationship Id="rId9" Type="http://schemas.openxmlformats.org/officeDocument/2006/relationships/hyperlink" Target="https://slack-redir.net/link?url=https%3A%2F%2Fmedium.com%2F%40limavallantin%2Fmetrics-to-measure-machine-learning-model-performance-e8c963665476" TargetMode="External"/></Relationships>
</file>

<file path=ppt/slides/_rels/slide56.xml.rels><?xml version="1.0" encoding="UTF-8" standalone="yes"?>
<Relationships xmlns="http://schemas.openxmlformats.org/package/2006/relationships"><Relationship Id="rId8" Type="http://schemas.openxmlformats.org/officeDocument/2006/relationships/hyperlink" Target="https://slack-redir.net/link?url=https%3A%2F%2Fseaborn.pydata.org%2Ftutorial%2Faxis_grids.html" TargetMode="External"/><Relationship Id="rId13" Type="http://schemas.openxmlformats.org/officeDocument/2006/relationships/hyperlink" Target="https://machinelearningmastery.com/how-to-reduce-model-variance/" TargetMode="External"/><Relationship Id="rId3" Type="http://schemas.openxmlformats.org/officeDocument/2006/relationships/hyperlink" Target="https://slack-redir.net/link?url=https%3A%2F%2Ftowardsdatascience.com%2F3-ways-to-interpretate-your-nlp-model-to-management-and-customer-5428bc07ce15" TargetMode="External"/><Relationship Id="rId7" Type="http://schemas.openxmlformats.org/officeDocument/2006/relationships/hyperlink" Target="https://slack-redir.net/link?url=https%3A%2F%2Fgithub.com%2FJasonKessler%2Fscattertext" TargetMode="External"/><Relationship Id="rId12" Type="http://schemas.openxmlformats.org/officeDocument/2006/relationships/hyperlink" Target="https://data-flair.training/blogs/machine-learning-classification-algorithm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slack-redir.net/link?url=https%3A%2F%2Fgithub.com%2FNirantK%2Fnlp-python-deep-learning" TargetMode="External"/><Relationship Id="rId11" Type="http://schemas.openxmlformats.org/officeDocument/2006/relationships/hyperlink" Target="https://machinelearningmastery.com/feature-selection-in-python-with-scikit-learn/" TargetMode="External"/><Relationship Id="rId5" Type="http://schemas.openxmlformats.org/officeDocument/2006/relationships/hyperlink" Target="https://slack-redir.net/link?url=https%3A%2F%2Fscikit-learn.org%2Fstable%2Fmodules%2Fgrid_search.html%23grid-search" TargetMode="External"/><Relationship Id="rId10" Type="http://schemas.openxmlformats.org/officeDocument/2006/relationships/hyperlink" Target="https://machinelearningmastery.com/feature-selection-machine-learning-python/" TargetMode="External"/><Relationship Id="rId4" Type="http://schemas.openxmlformats.org/officeDocument/2006/relationships/hyperlink" Target="https://slack-redir.net/link?url=https%3A%2F%2Ftowardsdatascience.com%2Fexplain-nlp-models-with-lime-shap-5c5a9f84d59b" TargetMode="External"/><Relationship Id="rId9" Type="http://schemas.openxmlformats.org/officeDocument/2006/relationships/hyperlink" Target="https://slack-redir.net/link?url=https%3A%2F%2Fjalammar.github.io%2Fillustrated-bert%2F" TargetMode="External"/><Relationship Id="rId14" Type="http://schemas.openxmlformats.org/officeDocument/2006/relationships/hyperlink" Target="https://levelup.gitconnected.com/ensemble-learning-using-the-voting-classifier-a28d450be64d"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24">
            <a:extLst>
              <a:ext uri="{FF2B5EF4-FFF2-40B4-BE49-F238E27FC236}">
                <a16:creationId xmlns:a16="http://schemas.microsoft.com/office/drawing/2014/main" id="{01C9CC24-B375-4226-BF2B-61FADBBA6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26">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084747"/>
            <a:ext cx="12188952" cy="3294207"/>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28">
            <a:extLst>
              <a:ext uri="{FF2B5EF4-FFF2-40B4-BE49-F238E27FC236}">
                <a16:creationId xmlns:a16="http://schemas.microsoft.com/office/drawing/2014/main" id="{39647E21-5366-4638-AC97-D8CD4111EB5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l="8235" r="8214" b="45501"/>
          <a:stretch>
            <a:fillRect/>
          </a:stretch>
        </p:blipFill>
        <p:spPr>
          <a:xfrm flipV="1">
            <a:off x="0" y="0"/>
            <a:ext cx="12191999" cy="4473360"/>
          </a:xfrm>
          <a:custGeom>
            <a:avLst/>
            <a:gdLst>
              <a:gd name="connsiteX0" fmla="*/ 0 w 12191999"/>
              <a:gd name="connsiteY0" fmla="*/ 4473360 h 4473360"/>
              <a:gd name="connsiteX1" fmla="*/ 12191999 w 12191999"/>
              <a:gd name="connsiteY1" fmla="*/ 4473360 h 4473360"/>
              <a:gd name="connsiteX2" fmla="*/ 12191999 w 12191999"/>
              <a:gd name="connsiteY2" fmla="*/ 0 h 4473360"/>
              <a:gd name="connsiteX3" fmla="*/ 0 w 12191999"/>
              <a:gd name="connsiteY3" fmla="*/ 0 h 4473360"/>
            </a:gdLst>
            <a:ahLst/>
            <a:cxnLst>
              <a:cxn ang="0">
                <a:pos x="connsiteX0" y="connsiteY0"/>
              </a:cxn>
              <a:cxn ang="0">
                <a:pos x="connsiteX1" y="connsiteY1"/>
              </a:cxn>
              <a:cxn ang="0">
                <a:pos x="connsiteX2" y="connsiteY2"/>
              </a:cxn>
              <a:cxn ang="0">
                <a:pos x="connsiteX3" y="connsiteY3"/>
              </a:cxn>
            </a:cxnLst>
            <a:rect l="l" t="t" r="r" b="b"/>
            <a:pathLst>
              <a:path w="12191999" h="4473360">
                <a:moveTo>
                  <a:pt x="0" y="4473360"/>
                </a:moveTo>
                <a:lnTo>
                  <a:pt x="12191999" y="4473360"/>
                </a:lnTo>
                <a:lnTo>
                  <a:pt x="12191999" y="0"/>
                </a:lnTo>
                <a:lnTo>
                  <a:pt x="0" y="0"/>
                </a:lnTo>
                <a:close/>
              </a:path>
            </a:pathLst>
          </a:custGeom>
        </p:spPr>
      </p:pic>
      <p:sp>
        <p:nvSpPr>
          <p:cNvPr id="4" name="Title 3">
            <a:extLst>
              <a:ext uri="{FF2B5EF4-FFF2-40B4-BE49-F238E27FC236}">
                <a16:creationId xmlns:a16="http://schemas.microsoft.com/office/drawing/2014/main" id="{F03EE929-C95C-4D50-85B6-AA92D1B620E5}"/>
              </a:ext>
            </a:extLst>
          </p:cNvPr>
          <p:cNvSpPr>
            <a:spLocks noGrp="1"/>
          </p:cNvSpPr>
          <p:nvPr>
            <p:ph type="title"/>
          </p:nvPr>
        </p:nvSpPr>
        <p:spPr>
          <a:xfrm>
            <a:off x="753925" y="2076450"/>
            <a:ext cx="10684151" cy="1345134"/>
          </a:xfrm>
        </p:spPr>
        <p:txBody>
          <a:bodyPr vert="horz" lIns="91440" tIns="45720" rIns="91440" bIns="45720" rtlCol="0" anchor="ctr">
            <a:normAutofit/>
          </a:bodyPr>
          <a:lstStyle/>
          <a:p>
            <a:pPr algn="ctr"/>
            <a:r>
              <a:rPr lang="en-US" sz="4300" kern="1200" dirty="0">
                <a:solidFill>
                  <a:srgbClr val="FFFFFF"/>
                </a:solidFill>
                <a:latin typeface="+mj-lt"/>
                <a:ea typeface="+mj-ea"/>
                <a:cs typeface="+mj-cs"/>
              </a:rPr>
              <a:t>Project: Conversation Dialogue Identification</a:t>
            </a:r>
            <a:br>
              <a:rPr lang="en-US" sz="4300" kern="1200" dirty="0">
                <a:solidFill>
                  <a:srgbClr val="FFFFFF"/>
                </a:solidFill>
                <a:latin typeface="+mj-lt"/>
                <a:ea typeface="+mj-ea"/>
                <a:cs typeface="+mj-cs"/>
              </a:rPr>
            </a:br>
            <a:endParaRPr lang="en-US" sz="4300" kern="1200" dirty="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6D45AC3F-BF26-4298-9FCD-F18E64F40BFC}"/>
              </a:ext>
            </a:extLst>
          </p:cNvPr>
          <p:cNvSpPr>
            <a:spLocks noGrp="1"/>
          </p:cNvSpPr>
          <p:nvPr>
            <p:ph type="body" idx="1"/>
          </p:nvPr>
        </p:nvSpPr>
        <p:spPr>
          <a:xfrm>
            <a:off x="1171575" y="4473360"/>
            <a:ext cx="9469211" cy="865639"/>
          </a:xfrm>
        </p:spPr>
        <p:txBody>
          <a:bodyPr vert="horz" lIns="91440" tIns="45720" rIns="91440" bIns="45720" rtlCol="0" anchor="ctr">
            <a:normAutofit/>
          </a:bodyPr>
          <a:lstStyle/>
          <a:p>
            <a:pPr algn="ctr"/>
            <a:r>
              <a:rPr lang="en-US" sz="2200" kern="1200" dirty="0">
                <a:solidFill>
                  <a:srgbClr val="000000"/>
                </a:solidFill>
                <a:latin typeface="+mn-lt"/>
                <a:ea typeface="+mn-ea"/>
                <a:cs typeface="+mn-cs"/>
              </a:rPr>
              <a:t>York University – CSML1010 – Final Project – Group 3: Jerry </a:t>
            </a:r>
            <a:r>
              <a:rPr lang="en-US" sz="2200" kern="1200" dirty="0" err="1">
                <a:solidFill>
                  <a:srgbClr val="000000"/>
                </a:solidFill>
                <a:latin typeface="+mn-lt"/>
                <a:ea typeface="+mn-ea"/>
                <a:cs typeface="+mn-cs"/>
              </a:rPr>
              <a:t>Khidaroo</a:t>
            </a:r>
            <a:r>
              <a:rPr lang="en-US" sz="2200" kern="1200" dirty="0">
                <a:solidFill>
                  <a:srgbClr val="000000"/>
                </a:solidFill>
                <a:latin typeface="+mn-lt"/>
                <a:ea typeface="+mn-ea"/>
                <a:cs typeface="+mn-cs"/>
              </a:rPr>
              <a:t>, Paul Doucet</a:t>
            </a:r>
          </a:p>
          <a:p>
            <a:pPr algn="ctr"/>
            <a:r>
              <a:rPr lang="en-US" sz="2200" kern="1200" dirty="0">
                <a:solidFill>
                  <a:srgbClr val="000000"/>
                </a:solidFill>
                <a:latin typeface="+mn-lt"/>
                <a:ea typeface="+mn-ea"/>
                <a:cs typeface="+mn-cs"/>
              </a:rPr>
              <a:t>Instructor: Dr. Annie </a:t>
            </a:r>
            <a:r>
              <a:rPr lang="en-US" sz="2200" kern="1200" dirty="0" err="1">
                <a:solidFill>
                  <a:srgbClr val="000000"/>
                </a:solidFill>
                <a:latin typeface="+mn-lt"/>
                <a:ea typeface="+mn-ea"/>
                <a:cs typeface="+mn-cs"/>
              </a:rPr>
              <a:t>En-Shiun</a:t>
            </a:r>
            <a:r>
              <a:rPr lang="en-US" sz="2200" kern="1200" dirty="0">
                <a:solidFill>
                  <a:srgbClr val="000000"/>
                </a:solidFill>
                <a:latin typeface="+mn-lt"/>
                <a:ea typeface="+mn-ea"/>
                <a:cs typeface="+mn-cs"/>
              </a:rPr>
              <a:t> Lee</a:t>
            </a:r>
          </a:p>
        </p:txBody>
      </p:sp>
      <p:pic>
        <p:nvPicPr>
          <p:cNvPr id="7" name="Picture 6">
            <a:extLst>
              <a:ext uri="{FF2B5EF4-FFF2-40B4-BE49-F238E27FC236}">
                <a16:creationId xmlns:a16="http://schemas.microsoft.com/office/drawing/2014/main" id="{2D7CB1EA-72EC-473A-AF8F-86FDC14CA1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66558" y="6242923"/>
            <a:ext cx="1399713" cy="441520"/>
          </a:xfrm>
          <a:prstGeom prst="rect">
            <a:avLst/>
          </a:prstGeom>
        </p:spPr>
      </p:pic>
      <p:sp>
        <p:nvSpPr>
          <p:cNvPr id="2" name="Footer Placeholder 1">
            <a:extLst>
              <a:ext uri="{FF2B5EF4-FFF2-40B4-BE49-F238E27FC236}">
                <a16:creationId xmlns:a16="http://schemas.microsoft.com/office/drawing/2014/main" id="{3A1E6612-6160-4F1B-B571-DEE738A57902}"/>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5D1F5445-F391-4A18-9956-9E32FAC84BC7}"/>
              </a:ext>
            </a:extLst>
          </p:cNvPr>
          <p:cNvSpPr>
            <a:spLocks noGrp="1"/>
          </p:cNvSpPr>
          <p:nvPr>
            <p:ph type="sldNum" sz="quarter" idx="12"/>
          </p:nvPr>
        </p:nvSpPr>
        <p:spPr/>
        <p:txBody>
          <a:bodyPr/>
          <a:lstStyle/>
          <a:p>
            <a:fld id="{DC5255E4-8D8D-4D0C-85CA-09D4960285EC}" type="slidenum">
              <a:rPr lang="en-CA" smtClean="0"/>
              <a:t>1</a:t>
            </a:fld>
            <a:endParaRPr lang="en-CA"/>
          </a:p>
        </p:txBody>
      </p:sp>
    </p:spTree>
    <p:extLst>
      <p:ext uri="{BB962C8B-B14F-4D97-AF65-F5344CB8AC3E}">
        <p14:creationId xmlns:p14="http://schemas.microsoft.com/office/powerpoint/2010/main" val="2594979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CAA8B084-DCF9-4D5B-B5AB-6F73034E82CE}"/>
              </a:ext>
            </a:extLst>
          </p:cNvPr>
          <p:cNvSpPr txBox="1">
            <a:spLocks/>
          </p:cNvSpPr>
          <p:nvPr/>
        </p:nvSpPr>
        <p:spPr>
          <a:xfrm>
            <a:off x="4254374"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b="1" dirty="0">
                <a:highlight>
                  <a:srgbClr val="00FFFF"/>
                </a:highlight>
              </a:rPr>
              <a:t>Data Exploration</a:t>
            </a:r>
          </a:p>
          <a:p>
            <a:pPr marL="285750" indent="-285750">
              <a:buFont typeface="Arial" panose="020B0604020202020204" pitchFamily="34" charset="0"/>
              <a:buChar char="•"/>
            </a:pPr>
            <a:r>
              <a:rPr lang="en-CA" dirty="0"/>
              <a:t>Statistical Analysis</a:t>
            </a:r>
          </a:p>
          <a:p>
            <a:pPr marL="285750" indent="-285750">
              <a:buFont typeface="Arial" panose="020B0604020202020204" pitchFamily="34" charset="0"/>
              <a:buChar char="•"/>
            </a:pPr>
            <a:r>
              <a:rPr lang="en-CA" dirty="0"/>
              <a:t>Exploring Word Clouds</a:t>
            </a:r>
          </a:p>
          <a:p>
            <a:pPr marL="285750" indent="-285750">
              <a:buFont typeface="Arial" panose="020B0604020202020204" pitchFamily="34" charset="0"/>
              <a:buChar char="•"/>
            </a:pPr>
            <a:r>
              <a:rPr lang="en-CA" b="1" dirty="0">
                <a:highlight>
                  <a:srgbClr val="00FFFF"/>
                </a:highlight>
              </a:rPr>
              <a:t>Exploring Complexity</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
        <p:nvSpPr>
          <p:cNvPr id="26" name="Rectangle 25">
            <a:extLst>
              <a:ext uri="{FF2B5EF4-FFF2-40B4-BE49-F238E27FC236}">
                <a16:creationId xmlns:a16="http://schemas.microsoft.com/office/drawing/2014/main" id="{702B02E2-159E-4DF4-B074-C45081D0A7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1FE9F624-111B-4E89-9E2C-BC4AAD330AF3}"/>
              </a:ext>
            </a:extLst>
          </p:cNvPr>
          <p:cNvPicPr>
            <a:picLocks noChangeAspect="1"/>
          </p:cNvPicPr>
          <p:nvPr/>
        </p:nvPicPr>
        <p:blipFill>
          <a:blip r:embed="rId2"/>
          <a:stretch>
            <a:fillRect/>
          </a:stretch>
        </p:blipFill>
        <p:spPr>
          <a:xfrm>
            <a:off x="4217280" y="1191140"/>
            <a:ext cx="6965070" cy="4210841"/>
          </a:xfrm>
          <a:prstGeom prst="rect">
            <a:avLst/>
          </a:prstGeom>
        </p:spPr>
      </p:pic>
      <p:sp>
        <p:nvSpPr>
          <p:cNvPr id="3" name="Rectangle 2">
            <a:extLst>
              <a:ext uri="{FF2B5EF4-FFF2-40B4-BE49-F238E27FC236}">
                <a16:creationId xmlns:a16="http://schemas.microsoft.com/office/drawing/2014/main" id="{A446B4C6-89F3-4EFA-B57C-4AF055B318F1}"/>
              </a:ext>
            </a:extLst>
          </p:cNvPr>
          <p:cNvSpPr/>
          <p:nvPr/>
        </p:nvSpPr>
        <p:spPr>
          <a:xfrm>
            <a:off x="4668167" y="5348245"/>
            <a:ext cx="6096000" cy="1200329"/>
          </a:xfrm>
          <a:prstGeom prst="rect">
            <a:avLst/>
          </a:prstGeom>
        </p:spPr>
        <p:txBody>
          <a:bodyPr>
            <a:spAutoFit/>
          </a:bodyPr>
          <a:lstStyle/>
          <a:p>
            <a:r>
              <a:rPr lang="en-CA" b="1" u="sng" dirty="0"/>
              <a:t>Exploring Complexity</a:t>
            </a:r>
          </a:p>
          <a:p>
            <a:pPr marL="285750" indent="-285750">
              <a:buFont typeface="Arial" panose="020B0604020202020204" pitchFamily="34" charset="0"/>
              <a:buChar char="•"/>
            </a:pPr>
            <a:r>
              <a:rPr lang="en-CA" dirty="0"/>
              <a:t>Reviewed for service type: average number of tokens; distribution of tokens; printed outliers; compared # of tokens per ‘</a:t>
            </a:r>
            <a:r>
              <a:rPr lang="en-CA" dirty="0" err="1"/>
              <a:t>instruction_id</a:t>
            </a:r>
            <a:r>
              <a:rPr lang="en-CA" dirty="0"/>
              <a:t>’</a:t>
            </a:r>
          </a:p>
        </p:txBody>
      </p:sp>
      <p:grpSp>
        <p:nvGrpSpPr>
          <p:cNvPr id="17" name="Group 16">
            <a:extLst>
              <a:ext uri="{FF2B5EF4-FFF2-40B4-BE49-F238E27FC236}">
                <a16:creationId xmlns:a16="http://schemas.microsoft.com/office/drawing/2014/main" id="{3901D314-32C6-4FB7-B13E-CA7B784A2F3D}"/>
              </a:ext>
            </a:extLst>
          </p:cNvPr>
          <p:cNvGrpSpPr/>
          <p:nvPr/>
        </p:nvGrpSpPr>
        <p:grpSpPr>
          <a:xfrm>
            <a:off x="231024" y="166051"/>
            <a:ext cx="11729954" cy="883920"/>
            <a:chOff x="3914274" y="166051"/>
            <a:chExt cx="8046703" cy="883920"/>
          </a:xfrm>
        </p:grpSpPr>
        <p:grpSp>
          <p:nvGrpSpPr>
            <p:cNvPr id="18" name="Group 17">
              <a:extLst>
                <a:ext uri="{FF2B5EF4-FFF2-40B4-BE49-F238E27FC236}">
                  <a16:creationId xmlns:a16="http://schemas.microsoft.com/office/drawing/2014/main" id="{59F6E340-5554-45B1-899A-C88967A2C3BD}"/>
                </a:ext>
              </a:extLst>
            </p:cNvPr>
            <p:cNvGrpSpPr/>
            <p:nvPr/>
          </p:nvGrpSpPr>
          <p:grpSpPr>
            <a:xfrm>
              <a:off x="3914274" y="166051"/>
              <a:ext cx="8046703" cy="883920"/>
              <a:chOff x="3914274" y="166051"/>
              <a:chExt cx="8046703" cy="883920"/>
            </a:xfrm>
          </p:grpSpPr>
          <p:sp>
            <p:nvSpPr>
              <p:cNvPr id="20" name="Rectangle 19">
                <a:extLst>
                  <a:ext uri="{FF2B5EF4-FFF2-40B4-BE49-F238E27FC236}">
                    <a16:creationId xmlns:a16="http://schemas.microsoft.com/office/drawing/2014/main" id="{C25D3568-DF08-407E-9E3B-E4FB9F710632}"/>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1" name="Group 20">
                <a:extLst>
                  <a:ext uri="{FF2B5EF4-FFF2-40B4-BE49-F238E27FC236}">
                    <a16:creationId xmlns:a16="http://schemas.microsoft.com/office/drawing/2014/main" id="{86CDFB6E-F1BC-4AFA-9B92-DDBBBFFA60B6}"/>
                  </a:ext>
                </a:extLst>
              </p:cNvPr>
              <p:cNvGrpSpPr/>
              <p:nvPr/>
            </p:nvGrpSpPr>
            <p:grpSpPr>
              <a:xfrm>
                <a:off x="4341815" y="308009"/>
                <a:ext cx="5704672" cy="601581"/>
                <a:chOff x="775912" y="5254575"/>
                <a:chExt cx="5704672" cy="601581"/>
              </a:xfrm>
            </p:grpSpPr>
            <p:sp>
              <p:nvSpPr>
                <p:cNvPr id="22" name="Rectangle: Rounded Corners 21">
                  <a:extLst>
                    <a:ext uri="{FF2B5EF4-FFF2-40B4-BE49-F238E27FC236}">
                      <a16:creationId xmlns:a16="http://schemas.microsoft.com/office/drawing/2014/main" id="{4CC7D798-24FE-462D-BF1F-03E46F576537}"/>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23" name="Rectangle: Rounded Corners 22">
                  <a:extLst>
                    <a:ext uri="{FF2B5EF4-FFF2-40B4-BE49-F238E27FC236}">
                      <a16:creationId xmlns:a16="http://schemas.microsoft.com/office/drawing/2014/main" id="{E3FF68C4-2FD7-4512-9EEE-3CFCB91486EF}"/>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4" name="Rectangle: Rounded Corners 23">
                  <a:extLst>
                    <a:ext uri="{FF2B5EF4-FFF2-40B4-BE49-F238E27FC236}">
                      <a16:creationId xmlns:a16="http://schemas.microsoft.com/office/drawing/2014/main" id="{B515A3F8-698E-4270-9021-D58BE2D4570F}"/>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5" name="Rectangle: Rounded Corners 24">
                  <a:extLst>
                    <a:ext uri="{FF2B5EF4-FFF2-40B4-BE49-F238E27FC236}">
                      <a16:creationId xmlns:a16="http://schemas.microsoft.com/office/drawing/2014/main" id="{CFEA8DF9-3956-494F-9200-A9B40AD6804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9" name="Rectangle: Rounded Corners 18">
              <a:extLst>
                <a:ext uri="{FF2B5EF4-FFF2-40B4-BE49-F238E27FC236}">
                  <a16:creationId xmlns:a16="http://schemas.microsoft.com/office/drawing/2014/main" id="{4BFA0ED7-B0B2-49C4-800A-17B01A803DCE}"/>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4" name="Footer Placeholder 3">
            <a:extLst>
              <a:ext uri="{FF2B5EF4-FFF2-40B4-BE49-F238E27FC236}">
                <a16:creationId xmlns:a16="http://schemas.microsoft.com/office/drawing/2014/main" id="{30AF3429-F528-4B21-9D38-AFE95985EC4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4ABE6BC-92A6-4841-9499-6538DA006DC3}"/>
              </a:ext>
            </a:extLst>
          </p:cNvPr>
          <p:cNvSpPr>
            <a:spLocks noGrp="1"/>
          </p:cNvSpPr>
          <p:nvPr>
            <p:ph type="sldNum" sz="quarter" idx="12"/>
          </p:nvPr>
        </p:nvSpPr>
        <p:spPr/>
        <p:txBody>
          <a:bodyPr/>
          <a:lstStyle/>
          <a:p>
            <a:fld id="{DC5255E4-8D8D-4D0C-85CA-09D4960285EC}" type="slidenum">
              <a:rPr lang="en-CA" smtClean="0"/>
              <a:t>10</a:t>
            </a:fld>
            <a:endParaRPr lang="en-CA"/>
          </a:p>
        </p:txBody>
      </p:sp>
    </p:spTree>
    <p:extLst>
      <p:ext uri="{BB962C8B-B14F-4D97-AF65-F5344CB8AC3E}">
        <p14:creationId xmlns:p14="http://schemas.microsoft.com/office/powerpoint/2010/main" val="3380496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CAA8B084-DCF9-4D5B-B5AB-6F73034E82CE}"/>
              </a:ext>
            </a:extLst>
          </p:cNvPr>
          <p:cNvSpPr txBox="1">
            <a:spLocks/>
          </p:cNvSpPr>
          <p:nvPr/>
        </p:nvSpPr>
        <p:spPr>
          <a:xfrm>
            <a:off x="4254374"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b="1" dirty="0">
                <a:highlight>
                  <a:srgbClr val="00FFFF"/>
                </a:highlight>
              </a:rPr>
              <a:t>Data Exploration</a:t>
            </a:r>
          </a:p>
          <a:p>
            <a:pPr marL="285750" indent="-285750">
              <a:buFont typeface="Arial" panose="020B0604020202020204" pitchFamily="34" charset="0"/>
              <a:buChar char="•"/>
            </a:pPr>
            <a:r>
              <a:rPr lang="en-CA" dirty="0"/>
              <a:t>Statistical Analysis</a:t>
            </a:r>
          </a:p>
          <a:p>
            <a:pPr marL="285750" indent="-285750">
              <a:buFont typeface="Arial" panose="020B0604020202020204" pitchFamily="34" charset="0"/>
              <a:buChar char="•"/>
            </a:pPr>
            <a:r>
              <a:rPr lang="en-CA" dirty="0"/>
              <a:t>Exploring Word Clouds</a:t>
            </a:r>
          </a:p>
          <a:p>
            <a:pPr marL="285750" indent="-285750">
              <a:buFont typeface="Arial" panose="020B0604020202020204" pitchFamily="34" charset="0"/>
              <a:buChar char="•"/>
            </a:pPr>
            <a:r>
              <a:rPr lang="en-CA" b="1" dirty="0">
                <a:highlight>
                  <a:srgbClr val="00FFFF"/>
                </a:highlight>
              </a:rPr>
              <a:t>Exploring Complexity</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p:txBody>
      </p:sp>
      <p:sp>
        <p:nvSpPr>
          <p:cNvPr id="26" name="Rectangle 25">
            <a:extLst>
              <a:ext uri="{FF2B5EF4-FFF2-40B4-BE49-F238E27FC236}">
                <a16:creationId xmlns:a16="http://schemas.microsoft.com/office/drawing/2014/main" id="{702B02E2-159E-4DF4-B074-C45081D0A7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A7083799-3179-4616-87F5-B51ED509D5F5}"/>
              </a:ext>
            </a:extLst>
          </p:cNvPr>
          <p:cNvPicPr>
            <a:picLocks noChangeAspect="1"/>
          </p:cNvPicPr>
          <p:nvPr/>
        </p:nvPicPr>
        <p:blipFill>
          <a:blip r:embed="rId2"/>
          <a:stretch>
            <a:fillRect/>
          </a:stretch>
        </p:blipFill>
        <p:spPr>
          <a:xfrm>
            <a:off x="4481960" y="1546740"/>
            <a:ext cx="6282208" cy="3860841"/>
          </a:xfrm>
          <a:prstGeom prst="rect">
            <a:avLst/>
          </a:prstGeom>
        </p:spPr>
      </p:pic>
      <p:sp>
        <p:nvSpPr>
          <p:cNvPr id="35" name="Rectangle 34">
            <a:extLst>
              <a:ext uri="{FF2B5EF4-FFF2-40B4-BE49-F238E27FC236}">
                <a16:creationId xmlns:a16="http://schemas.microsoft.com/office/drawing/2014/main" id="{AB8978E6-171A-4E38-9833-5266E6874F89}"/>
              </a:ext>
            </a:extLst>
          </p:cNvPr>
          <p:cNvSpPr/>
          <p:nvPr/>
        </p:nvSpPr>
        <p:spPr>
          <a:xfrm>
            <a:off x="4668167" y="5348245"/>
            <a:ext cx="6096000" cy="1200329"/>
          </a:xfrm>
          <a:prstGeom prst="rect">
            <a:avLst/>
          </a:prstGeom>
        </p:spPr>
        <p:txBody>
          <a:bodyPr>
            <a:spAutoFit/>
          </a:bodyPr>
          <a:lstStyle/>
          <a:p>
            <a:r>
              <a:rPr lang="en-CA" b="1" u="sng" dirty="0"/>
              <a:t>Exploring Complexity</a:t>
            </a:r>
          </a:p>
          <a:p>
            <a:pPr marL="285750" indent="-285750">
              <a:buFont typeface="Arial" panose="020B0604020202020204" pitchFamily="34" charset="0"/>
              <a:buChar char="•"/>
            </a:pPr>
            <a:r>
              <a:rPr lang="en-CA" dirty="0"/>
              <a:t>Reviewed for service type: average number of tokens; distribution of tokens; printed outliers; compared # of tokens per ‘</a:t>
            </a:r>
            <a:r>
              <a:rPr lang="en-CA" dirty="0" err="1"/>
              <a:t>instruction_id</a:t>
            </a:r>
            <a:r>
              <a:rPr lang="en-CA" dirty="0"/>
              <a:t>’</a:t>
            </a:r>
          </a:p>
        </p:txBody>
      </p:sp>
      <p:grpSp>
        <p:nvGrpSpPr>
          <p:cNvPr id="17" name="Group 16">
            <a:extLst>
              <a:ext uri="{FF2B5EF4-FFF2-40B4-BE49-F238E27FC236}">
                <a16:creationId xmlns:a16="http://schemas.microsoft.com/office/drawing/2014/main" id="{983EF332-8E1E-4627-B2DA-F7631FDBB449}"/>
              </a:ext>
            </a:extLst>
          </p:cNvPr>
          <p:cNvGrpSpPr/>
          <p:nvPr/>
        </p:nvGrpSpPr>
        <p:grpSpPr>
          <a:xfrm>
            <a:off x="231024" y="166051"/>
            <a:ext cx="11729954" cy="883920"/>
            <a:chOff x="3914274" y="166051"/>
            <a:chExt cx="8046703" cy="883920"/>
          </a:xfrm>
        </p:grpSpPr>
        <p:grpSp>
          <p:nvGrpSpPr>
            <p:cNvPr id="18" name="Group 17">
              <a:extLst>
                <a:ext uri="{FF2B5EF4-FFF2-40B4-BE49-F238E27FC236}">
                  <a16:creationId xmlns:a16="http://schemas.microsoft.com/office/drawing/2014/main" id="{9F99A44B-E8BB-4516-93D5-2456ADCEC742}"/>
                </a:ext>
              </a:extLst>
            </p:cNvPr>
            <p:cNvGrpSpPr/>
            <p:nvPr/>
          </p:nvGrpSpPr>
          <p:grpSpPr>
            <a:xfrm>
              <a:off x="3914274" y="166051"/>
              <a:ext cx="8046703" cy="883920"/>
              <a:chOff x="3914274" y="166051"/>
              <a:chExt cx="8046703" cy="883920"/>
            </a:xfrm>
          </p:grpSpPr>
          <p:sp>
            <p:nvSpPr>
              <p:cNvPr id="20" name="Rectangle 19">
                <a:extLst>
                  <a:ext uri="{FF2B5EF4-FFF2-40B4-BE49-F238E27FC236}">
                    <a16:creationId xmlns:a16="http://schemas.microsoft.com/office/drawing/2014/main" id="{BE2198A6-2F44-483E-BCB6-402DF2BB16F2}"/>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1" name="Group 20">
                <a:extLst>
                  <a:ext uri="{FF2B5EF4-FFF2-40B4-BE49-F238E27FC236}">
                    <a16:creationId xmlns:a16="http://schemas.microsoft.com/office/drawing/2014/main" id="{D951EDF6-3234-472A-8970-A87EB67D0E03}"/>
                  </a:ext>
                </a:extLst>
              </p:cNvPr>
              <p:cNvGrpSpPr/>
              <p:nvPr/>
            </p:nvGrpSpPr>
            <p:grpSpPr>
              <a:xfrm>
                <a:off x="4341815" y="308009"/>
                <a:ext cx="5704672" cy="601581"/>
                <a:chOff x="775912" y="5254575"/>
                <a:chExt cx="5704672" cy="601581"/>
              </a:xfrm>
            </p:grpSpPr>
            <p:sp>
              <p:nvSpPr>
                <p:cNvPr id="22" name="Rectangle: Rounded Corners 21">
                  <a:extLst>
                    <a:ext uri="{FF2B5EF4-FFF2-40B4-BE49-F238E27FC236}">
                      <a16:creationId xmlns:a16="http://schemas.microsoft.com/office/drawing/2014/main" id="{25B9600D-1E02-4BDC-810A-BF254C6452B2}"/>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23" name="Rectangle: Rounded Corners 22">
                  <a:extLst>
                    <a:ext uri="{FF2B5EF4-FFF2-40B4-BE49-F238E27FC236}">
                      <a16:creationId xmlns:a16="http://schemas.microsoft.com/office/drawing/2014/main" id="{BBEF5ADB-2E87-46AB-A4FD-AE9E5F6C0169}"/>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4" name="Rectangle: Rounded Corners 23">
                  <a:extLst>
                    <a:ext uri="{FF2B5EF4-FFF2-40B4-BE49-F238E27FC236}">
                      <a16:creationId xmlns:a16="http://schemas.microsoft.com/office/drawing/2014/main" id="{EEC7A532-3065-4F5D-8FAA-8EBCF2F71FBA}"/>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5" name="Rectangle: Rounded Corners 24">
                  <a:extLst>
                    <a:ext uri="{FF2B5EF4-FFF2-40B4-BE49-F238E27FC236}">
                      <a16:creationId xmlns:a16="http://schemas.microsoft.com/office/drawing/2014/main" id="{85CB3A15-415B-4A20-BED0-75082D192C02}"/>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9" name="Rectangle: Rounded Corners 18">
              <a:extLst>
                <a:ext uri="{FF2B5EF4-FFF2-40B4-BE49-F238E27FC236}">
                  <a16:creationId xmlns:a16="http://schemas.microsoft.com/office/drawing/2014/main" id="{9F4D3D2A-A194-47F2-BF91-8B049D13A8B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C92D08F2-5E86-429E-9B1B-402441EB88BA}"/>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3430F76-0D3A-4006-A0A0-9049879F0E9E}"/>
              </a:ext>
            </a:extLst>
          </p:cNvPr>
          <p:cNvSpPr>
            <a:spLocks noGrp="1"/>
          </p:cNvSpPr>
          <p:nvPr>
            <p:ph type="sldNum" sz="quarter" idx="12"/>
          </p:nvPr>
        </p:nvSpPr>
        <p:spPr/>
        <p:txBody>
          <a:bodyPr/>
          <a:lstStyle/>
          <a:p>
            <a:fld id="{DC5255E4-8D8D-4D0C-85CA-09D4960285EC}" type="slidenum">
              <a:rPr lang="en-CA" smtClean="0"/>
              <a:t>11</a:t>
            </a:fld>
            <a:endParaRPr lang="en-CA"/>
          </a:p>
        </p:txBody>
      </p:sp>
    </p:spTree>
    <p:extLst>
      <p:ext uri="{BB962C8B-B14F-4D97-AF65-F5344CB8AC3E}">
        <p14:creationId xmlns:p14="http://schemas.microsoft.com/office/powerpoint/2010/main" val="803437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CAA8B084-DCF9-4D5B-B5AB-6F73034E82CE}"/>
              </a:ext>
            </a:extLst>
          </p:cNvPr>
          <p:cNvSpPr txBox="1">
            <a:spLocks/>
          </p:cNvSpPr>
          <p:nvPr/>
        </p:nvSpPr>
        <p:spPr>
          <a:xfrm>
            <a:off x="4254374"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b="1" dirty="0">
                <a:highlight>
                  <a:srgbClr val="00FFFF"/>
                </a:highlight>
              </a:rPr>
              <a:t>Data Exploration</a:t>
            </a:r>
          </a:p>
          <a:p>
            <a:pPr marL="285750" indent="-285750">
              <a:buFont typeface="Arial" panose="020B0604020202020204" pitchFamily="34" charset="0"/>
              <a:buChar char="•"/>
            </a:pPr>
            <a:r>
              <a:rPr lang="en-CA" dirty="0"/>
              <a:t>Statistical Analysis</a:t>
            </a:r>
          </a:p>
          <a:p>
            <a:pPr marL="285750" indent="-285750">
              <a:buFont typeface="Arial" panose="020B0604020202020204" pitchFamily="34" charset="0"/>
              <a:buChar char="•"/>
            </a:pPr>
            <a:r>
              <a:rPr lang="en-CA" dirty="0"/>
              <a:t>Exploring Word Clouds</a:t>
            </a:r>
          </a:p>
          <a:p>
            <a:pPr marL="285750" indent="-285750">
              <a:buFont typeface="Arial" panose="020B0604020202020204" pitchFamily="34" charset="0"/>
              <a:buChar char="•"/>
            </a:pPr>
            <a:r>
              <a:rPr lang="en-CA" b="1" dirty="0">
                <a:highlight>
                  <a:srgbClr val="00FFFF"/>
                </a:highlight>
              </a:rPr>
              <a:t>Exploring Complexity</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p:txBody>
      </p:sp>
      <p:sp>
        <p:nvSpPr>
          <p:cNvPr id="26" name="Rectangle 25">
            <a:extLst>
              <a:ext uri="{FF2B5EF4-FFF2-40B4-BE49-F238E27FC236}">
                <a16:creationId xmlns:a16="http://schemas.microsoft.com/office/drawing/2014/main" id="{702B02E2-159E-4DF4-B074-C45081D0A7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A6AA09D5-140B-47AA-9645-445E6380B677}"/>
              </a:ext>
            </a:extLst>
          </p:cNvPr>
          <p:cNvPicPr>
            <a:picLocks noChangeAspect="1"/>
          </p:cNvPicPr>
          <p:nvPr/>
        </p:nvPicPr>
        <p:blipFill>
          <a:blip r:embed="rId2"/>
          <a:stretch>
            <a:fillRect/>
          </a:stretch>
        </p:blipFill>
        <p:spPr>
          <a:xfrm>
            <a:off x="4590762" y="1350552"/>
            <a:ext cx="6258213" cy="4048895"/>
          </a:xfrm>
          <a:prstGeom prst="rect">
            <a:avLst/>
          </a:prstGeom>
        </p:spPr>
      </p:pic>
      <p:sp>
        <p:nvSpPr>
          <p:cNvPr id="35" name="Rectangle 34">
            <a:extLst>
              <a:ext uri="{FF2B5EF4-FFF2-40B4-BE49-F238E27FC236}">
                <a16:creationId xmlns:a16="http://schemas.microsoft.com/office/drawing/2014/main" id="{24E81D51-6E0A-44DE-89B0-41459B65B236}"/>
              </a:ext>
            </a:extLst>
          </p:cNvPr>
          <p:cNvSpPr/>
          <p:nvPr/>
        </p:nvSpPr>
        <p:spPr>
          <a:xfrm>
            <a:off x="4668167" y="5348245"/>
            <a:ext cx="6096000" cy="1200329"/>
          </a:xfrm>
          <a:prstGeom prst="rect">
            <a:avLst/>
          </a:prstGeom>
        </p:spPr>
        <p:txBody>
          <a:bodyPr>
            <a:spAutoFit/>
          </a:bodyPr>
          <a:lstStyle/>
          <a:p>
            <a:r>
              <a:rPr lang="en-CA" b="1" u="sng" dirty="0"/>
              <a:t>Exploring Complexity</a:t>
            </a:r>
          </a:p>
          <a:p>
            <a:pPr marL="285750" indent="-285750">
              <a:buFont typeface="Arial" panose="020B0604020202020204" pitchFamily="34" charset="0"/>
              <a:buChar char="•"/>
            </a:pPr>
            <a:r>
              <a:rPr lang="en-CA" dirty="0"/>
              <a:t>Reviewed for service type: average number of tokens; distribution of tokens; printed outliers; compared # of tokens per ‘</a:t>
            </a:r>
            <a:r>
              <a:rPr lang="en-CA" dirty="0" err="1"/>
              <a:t>instruction_id</a:t>
            </a:r>
            <a:r>
              <a:rPr lang="en-CA" dirty="0"/>
              <a:t>’</a:t>
            </a:r>
          </a:p>
        </p:txBody>
      </p:sp>
      <p:grpSp>
        <p:nvGrpSpPr>
          <p:cNvPr id="17" name="Group 16">
            <a:extLst>
              <a:ext uri="{FF2B5EF4-FFF2-40B4-BE49-F238E27FC236}">
                <a16:creationId xmlns:a16="http://schemas.microsoft.com/office/drawing/2014/main" id="{6F041F4D-AEB9-4E04-9072-410E20B900BA}"/>
              </a:ext>
            </a:extLst>
          </p:cNvPr>
          <p:cNvGrpSpPr/>
          <p:nvPr/>
        </p:nvGrpSpPr>
        <p:grpSpPr>
          <a:xfrm>
            <a:off x="231024" y="166051"/>
            <a:ext cx="11729954" cy="883920"/>
            <a:chOff x="3914274" y="166051"/>
            <a:chExt cx="8046703" cy="883920"/>
          </a:xfrm>
        </p:grpSpPr>
        <p:grpSp>
          <p:nvGrpSpPr>
            <p:cNvPr id="18" name="Group 17">
              <a:extLst>
                <a:ext uri="{FF2B5EF4-FFF2-40B4-BE49-F238E27FC236}">
                  <a16:creationId xmlns:a16="http://schemas.microsoft.com/office/drawing/2014/main" id="{2A6A6753-B518-4C59-A770-BD240E9D670D}"/>
                </a:ext>
              </a:extLst>
            </p:cNvPr>
            <p:cNvGrpSpPr/>
            <p:nvPr/>
          </p:nvGrpSpPr>
          <p:grpSpPr>
            <a:xfrm>
              <a:off x="3914274" y="166051"/>
              <a:ext cx="8046703" cy="883920"/>
              <a:chOff x="3914274" y="166051"/>
              <a:chExt cx="8046703" cy="883920"/>
            </a:xfrm>
          </p:grpSpPr>
          <p:sp>
            <p:nvSpPr>
              <p:cNvPr id="20" name="Rectangle 19">
                <a:extLst>
                  <a:ext uri="{FF2B5EF4-FFF2-40B4-BE49-F238E27FC236}">
                    <a16:creationId xmlns:a16="http://schemas.microsoft.com/office/drawing/2014/main" id="{382FB240-9930-4026-AE51-F295F289A87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1" name="Group 20">
                <a:extLst>
                  <a:ext uri="{FF2B5EF4-FFF2-40B4-BE49-F238E27FC236}">
                    <a16:creationId xmlns:a16="http://schemas.microsoft.com/office/drawing/2014/main" id="{8FDF096B-1B59-4507-8A9A-4E56615F7E3F}"/>
                  </a:ext>
                </a:extLst>
              </p:cNvPr>
              <p:cNvGrpSpPr/>
              <p:nvPr/>
            </p:nvGrpSpPr>
            <p:grpSpPr>
              <a:xfrm>
                <a:off x="4341815" y="308009"/>
                <a:ext cx="5704672" cy="601581"/>
                <a:chOff x="775912" y="5254575"/>
                <a:chExt cx="5704672" cy="601581"/>
              </a:xfrm>
            </p:grpSpPr>
            <p:sp>
              <p:nvSpPr>
                <p:cNvPr id="22" name="Rectangle: Rounded Corners 21">
                  <a:extLst>
                    <a:ext uri="{FF2B5EF4-FFF2-40B4-BE49-F238E27FC236}">
                      <a16:creationId xmlns:a16="http://schemas.microsoft.com/office/drawing/2014/main" id="{CC9C7B03-6D0B-4647-BFFB-917992394D32}"/>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23" name="Rectangle: Rounded Corners 22">
                  <a:extLst>
                    <a:ext uri="{FF2B5EF4-FFF2-40B4-BE49-F238E27FC236}">
                      <a16:creationId xmlns:a16="http://schemas.microsoft.com/office/drawing/2014/main" id="{939E5A7C-BC8D-4FC7-9850-B5988790C94B}"/>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4" name="Rectangle: Rounded Corners 23">
                  <a:extLst>
                    <a:ext uri="{FF2B5EF4-FFF2-40B4-BE49-F238E27FC236}">
                      <a16:creationId xmlns:a16="http://schemas.microsoft.com/office/drawing/2014/main" id="{50DF3BD5-0106-4C58-824E-FAA90FE7F5C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5" name="Rectangle: Rounded Corners 24">
                  <a:extLst>
                    <a:ext uri="{FF2B5EF4-FFF2-40B4-BE49-F238E27FC236}">
                      <a16:creationId xmlns:a16="http://schemas.microsoft.com/office/drawing/2014/main" id="{AA902F6F-3FDA-4123-A28B-2BC42FBC0186}"/>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9" name="Rectangle: Rounded Corners 18">
              <a:extLst>
                <a:ext uri="{FF2B5EF4-FFF2-40B4-BE49-F238E27FC236}">
                  <a16:creationId xmlns:a16="http://schemas.microsoft.com/office/drawing/2014/main" id="{5A9FE42D-E808-4DDF-AC1C-9719FDDC28C0}"/>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16381381-3470-42F8-BED4-7F718CA66FB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CD7482A-652F-4456-A1AE-A6353C666571}"/>
              </a:ext>
            </a:extLst>
          </p:cNvPr>
          <p:cNvSpPr>
            <a:spLocks noGrp="1"/>
          </p:cNvSpPr>
          <p:nvPr>
            <p:ph type="sldNum" sz="quarter" idx="12"/>
          </p:nvPr>
        </p:nvSpPr>
        <p:spPr/>
        <p:txBody>
          <a:bodyPr/>
          <a:lstStyle/>
          <a:p>
            <a:fld id="{DC5255E4-8D8D-4D0C-85CA-09D4960285EC}" type="slidenum">
              <a:rPr lang="en-CA" smtClean="0"/>
              <a:t>12</a:t>
            </a:fld>
            <a:endParaRPr lang="en-CA"/>
          </a:p>
        </p:txBody>
      </p:sp>
    </p:spTree>
    <p:extLst>
      <p:ext uri="{BB962C8B-B14F-4D97-AF65-F5344CB8AC3E}">
        <p14:creationId xmlns:p14="http://schemas.microsoft.com/office/powerpoint/2010/main" val="305713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dirty="0"/>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dirty="0"/>
              <a:t>Feature Selection Method:</a:t>
            </a:r>
          </a:p>
          <a:p>
            <a:pPr marL="742950" lvl="1" indent="-285750">
              <a:buFont typeface="Arial" panose="020B0604020202020204" pitchFamily="34" charset="0"/>
              <a:buChar char="•"/>
            </a:pPr>
            <a:r>
              <a:rPr lang="en-US" dirty="0"/>
              <a:t>Univariate – </a:t>
            </a:r>
            <a:r>
              <a:rPr lang="en-US" dirty="0" err="1"/>
              <a:t>SelectKBest</a:t>
            </a:r>
            <a:r>
              <a:rPr lang="en-US" dirty="0"/>
              <a:t> “Chi2’</a:t>
            </a:r>
          </a:p>
          <a:p>
            <a:pPr marL="742950" lvl="1" indent="-285750">
              <a:buFont typeface="Arial" panose="020B0604020202020204" pitchFamily="34" charset="0"/>
              <a:buChar char="•"/>
            </a:pPr>
            <a:r>
              <a:rPr lang="en-US" dirty="0"/>
              <a:t>PCA</a:t>
            </a:r>
            <a:endParaRPr lang="en-CA" dirty="0"/>
          </a:p>
          <a:p>
            <a:r>
              <a:rPr lang="en-CA" dirty="0"/>
              <a:t>Model Evaluation &amp; Selection</a:t>
            </a:r>
          </a:p>
        </p:txBody>
      </p:sp>
      <p:sp>
        <p:nvSpPr>
          <p:cNvPr id="27" name="Rectangle 26">
            <a:extLst>
              <a:ext uri="{FF2B5EF4-FFF2-40B4-BE49-F238E27FC236}">
                <a16:creationId xmlns:a16="http://schemas.microsoft.com/office/drawing/2014/main" id="{CE78A74B-709B-4020-937B-19B41A29EFD0}"/>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94689ADE-1FB9-4B9F-B543-2C19B08DC901}"/>
              </a:ext>
            </a:extLst>
          </p:cNvPr>
          <p:cNvPicPr>
            <a:picLocks noChangeAspect="1"/>
          </p:cNvPicPr>
          <p:nvPr/>
        </p:nvPicPr>
        <p:blipFill>
          <a:blip r:embed="rId2"/>
          <a:stretch>
            <a:fillRect/>
          </a:stretch>
        </p:blipFill>
        <p:spPr>
          <a:xfrm>
            <a:off x="3982180" y="1287139"/>
            <a:ext cx="7899954" cy="4520890"/>
          </a:xfrm>
          <a:prstGeom prst="rect">
            <a:avLst/>
          </a:prstGeom>
        </p:spPr>
      </p:pic>
      <p:grpSp>
        <p:nvGrpSpPr>
          <p:cNvPr id="18" name="Group 17">
            <a:extLst>
              <a:ext uri="{FF2B5EF4-FFF2-40B4-BE49-F238E27FC236}">
                <a16:creationId xmlns:a16="http://schemas.microsoft.com/office/drawing/2014/main" id="{0E0B896A-1FBE-4310-B308-0951536E18FD}"/>
              </a:ext>
            </a:extLst>
          </p:cNvPr>
          <p:cNvGrpSpPr/>
          <p:nvPr/>
        </p:nvGrpSpPr>
        <p:grpSpPr>
          <a:xfrm>
            <a:off x="231024" y="166051"/>
            <a:ext cx="11729954" cy="883920"/>
            <a:chOff x="3914274" y="166051"/>
            <a:chExt cx="8046703" cy="883920"/>
          </a:xfrm>
        </p:grpSpPr>
        <p:grpSp>
          <p:nvGrpSpPr>
            <p:cNvPr id="19" name="Group 18">
              <a:extLst>
                <a:ext uri="{FF2B5EF4-FFF2-40B4-BE49-F238E27FC236}">
                  <a16:creationId xmlns:a16="http://schemas.microsoft.com/office/drawing/2014/main" id="{25E16695-5CEA-43A6-ABB5-88BF33722904}"/>
                </a:ext>
              </a:extLst>
            </p:cNvPr>
            <p:cNvGrpSpPr/>
            <p:nvPr/>
          </p:nvGrpSpPr>
          <p:grpSpPr>
            <a:xfrm>
              <a:off x="3914274" y="166051"/>
              <a:ext cx="8046703" cy="883920"/>
              <a:chOff x="3914274" y="166051"/>
              <a:chExt cx="8046703" cy="883920"/>
            </a:xfrm>
          </p:grpSpPr>
          <p:sp>
            <p:nvSpPr>
              <p:cNvPr id="21" name="Rectangle 20">
                <a:extLst>
                  <a:ext uri="{FF2B5EF4-FFF2-40B4-BE49-F238E27FC236}">
                    <a16:creationId xmlns:a16="http://schemas.microsoft.com/office/drawing/2014/main" id="{88EA5BF4-7A36-43BE-8578-0D80874F589A}"/>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2" name="Group 21">
                <a:extLst>
                  <a:ext uri="{FF2B5EF4-FFF2-40B4-BE49-F238E27FC236}">
                    <a16:creationId xmlns:a16="http://schemas.microsoft.com/office/drawing/2014/main" id="{4646ACB0-133A-40E4-9AA6-1E1A56BCF791}"/>
                  </a:ext>
                </a:extLst>
              </p:cNvPr>
              <p:cNvGrpSpPr/>
              <p:nvPr/>
            </p:nvGrpSpPr>
            <p:grpSpPr>
              <a:xfrm>
                <a:off x="4341815" y="308009"/>
                <a:ext cx="5704672" cy="601581"/>
                <a:chOff x="775912" y="5254575"/>
                <a:chExt cx="5704672" cy="601581"/>
              </a:xfrm>
            </p:grpSpPr>
            <p:sp>
              <p:nvSpPr>
                <p:cNvPr id="23" name="Rectangle: Rounded Corners 22">
                  <a:extLst>
                    <a:ext uri="{FF2B5EF4-FFF2-40B4-BE49-F238E27FC236}">
                      <a16:creationId xmlns:a16="http://schemas.microsoft.com/office/drawing/2014/main" id="{DBF14A64-8DD7-41DB-85BC-58BB4E09C93E}"/>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24" name="Rectangle: Rounded Corners 23">
                  <a:extLst>
                    <a:ext uri="{FF2B5EF4-FFF2-40B4-BE49-F238E27FC236}">
                      <a16:creationId xmlns:a16="http://schemas.microsoft.com/office/drawing/2014/main" id="{586173E4-8C94-4542-9091-13301DE4FF72}"/>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5" name="Rectangle: Rounded Corners 24">
                  <a:extLst>
                    <a:ext uri="{FF2B5EF4-FFF2-40B4-BE49-F238E27FC236}">
                      <a16:creationId xmlns:a16="http://schemas.microsoft.com/office/drawing/2014/main" id="{A131E926-39B4-4D83-A431-87F6E68EBDD1}"/>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6" name="Rectangle: Rounded Corners 25">
                  <a:extLst>
                    <a:ext uri="{FF2B5EF4-FFF2-40B4-BE49-F238E27FC236}">
                      <a16:creationId xmlns:a16="http://schemas.microsoft.com/office/drawing/2014/main" id="{42DE3115-61FB-4A62-A41E-31FD88C52B7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0" name="Rectangle: Rounded Corners 19">
              <a:extLst>
                <a:ext uri="{FF2B5EF4-FFF2-40B4-BE49-F238E27FC236}">
                  <a16:creationId xmlns:a16="http://schemas.microsoft.com/office/drawing/2014/main" id="{F1465DCD-24AC-43A0-A5C3-EF4A70258EC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D6F2EE9F-D401-4326-B636-D80A5C5E8E5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A64C9EC-1DE0-43C9-859D-076E304956A9}"/>
              </a:ext>
            </a:extLst>
          </p:cNvPr>
          <p:cNvSpPr>
            <a:spLocks noGrp="1"/>
          </p:cNvSpPr>
          <p:nvPr>
            <p:ph type="sldNum" sz="quarter" idx="12"/>
          </p:nvPr>
        </p:nvSpPr>
        <p:spPr/>
        <p:txBody>
          <a:bodyPr/>
          <a:lstStyle/>
          <a:p>
            <a:fld id="{DC5255E4-8D8D-4D0C-85CA-09D4960285EC}" type="slidenum">
              <a:rPr lang="en-CA" smtClean="0"/>
              <a:t>13</a:t>
            </a:fld>
            <a:endParaRPr lang="en-CA"/>
          </a:p>
        </p:txBody>
      </p:sp>
    </p:spTree>
    <p:extLst>
      <p:ext uri="{BB962C8B-B14F-4D97-AF65-F5344CB8AC3E}">
        <p14:creationId xmlns:p14="http://schemas.microsoft.com/office/powerpoint/2010/main" val="837769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b="1" dirty="0">
                <a:highlight>
                  <a:srgbClr val="00FFFF"/>
                </a:highlight>
              </a:rPr>
              <a:t>Balanced Dataset</a:t>
            </a:r>
          </a:p>
          <a:p>
            <a:pPr lvl="1"/>
            <a:r>
              <a:rPr lang="en-US" dirty="0"/>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dirty="0"/>
              <a:t>Feature Selection Method:</a:t>
            </a:r>
          </a:p>
          <a:p>
            <a:pPr marL="742950" lvl="1" indent="-285750">
              <a:buFont typeface="Arial" panose="020B0604020202020204" pitchFamily="34" charset="0"/>
              <a:buChar char="•"/>
            </a:pPr>
            <a:r>
              <a:rPr lang="en-US" dirty="0"/>
              <a:t>Univariate – </a:t>
            </a:r>
            <a:r>
              <a:rPr lang="en-US" dirty="0" err="1"/>
              <a:t>SelectKBest</a:t>
            </a:r>
            <a:r>
              <a:rPr lang="en-US" dirty="0"/>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endParaRPr lang="en-US" dirty="0"/>
          </a:p>
          <a:p>
            <a:endParaRPr lang="en-US" dirty="0"/>
          </a:p>
          <a:p>
            <a:pPr marL="285750" indent="-285750">
              <a:buFont typeface="Arial" panose="020B0604020202020204" pitchFamily="34" charset="0"/>
              <a:buChar char="•"/>
            </a:pPr>
            <a:endParaRPr lang="en-CA" dirty="0"/>
          </a:p>
        </p:txBody>
      </p:sp>
      <p:sp>
        <p:nvSpPr>
          <p:cNvPr id="35" name="Rectangle 34">
            <a:extLst>
              <a:ext uri="{FF2B5EF4-FFF2-40B4-BE49-F238E27FC236}">
                <a16:creationId xmlns:a16="http://schemas.microsoft.com/office/drawing/2014/main" id="{F9E042FD-D958-4121-ABB2-50F45BEB297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9" name="Picture 18">
            <a:extLst>
              <a:ext uri="{FF2B5EF4-FFF2-40B4-BE49-F238E27FC236}">
                <a16:creationId xmlns:a16="http://schemas.microsoft.com/office/drawing/2014/main" id="{323F4A60-B5B3-4867-850B-8508EE7F1E62}"/>
              </a:ext>
            </a:extLst>
          </p:cNvPr>
          <p:cNvPicPr>
            <a:picLocks noChangeAspect="1"/>
          </p:cNvPicPr>
          <p:nvPr/>
        </p:nvPicPr>
        <p:blipFill>
          <a:blip r:embed="rId2"/>
          <a:stretch>
            <a:fillRect/>
          </a:stretch>
        </p:blipFill>
        <p:spPr>
          <a:xfrm>
            <a:off x="3974147" y="1211373"/>
            <a:ext cx="3797037" cy="2764894"/>
          </a:xfrm>
          <a:prstGeom prst="rect">
            <a:avLst/>
          </a:prstGeom>
        </p:spPr>
      </p:pic>
      <p:pic>
        <p:nvPicPr>
          <p:cNvPr id="2" name="Picture 1">
            <a:extLst>
              <a:ext uri="{FF2B5EF4-FFF2-40B4-BE49-F238E27FC236}">
                <a16:creationId xmlns:a16="http://schemas.microsoft.com/office/drawing/2014/main" id="{C3C0DB24-DF6C-4063-A801-5D8FBAE52A87}"/>
              </a:ext>
            </a:extLst>
          </p:cNvPr>
          <p:cNvPicPr>
            <a:picLocks noChangeAspect="1"/>
          </p:cNvPicPr>
          <p:nvPr/>
        </p:nvPicPr>
        <p:blipFill>
          <a:blip r:embed="rId3"/>
          <a:stretch>
            <a:fillRect/>
          </a:stretch>
        </p:blipFill>
        <p:spPr>
          <a:xfrm>
            <a:off x="7831057" y="1139003"/>
            <a:ext cx="3846461" cy="2900163"/>
          </a:xfrm>
          <a:prstGeom prst="rect">
            <a:avLst/>
          </a:prstGeom>
        </p:spPr>
      </p:pic>
      <p:sp>
        <p:nvSpPr>
          <p:cNvPr id="18" name="TextBox 17">
            <a:extLst>
              <a:ext uri="{FF2B5EF4-FFF2-40B4-BE49-F238E27FC236}">
                <a16:creationId xmlns:a16="http://schemas.microsoft.com/office/drawing/2014/main" id="{E9D528C1-C17C-4784-AEB4-428AA59D96C7}"/>
              </a:ext>
            </a:extLst>
          </p:cNvPr>
          <p:cNvSpPr txBox="1"/>
          <p:nvPr/>
        </p:nvSpPr>
        <p:spPr>
          <a:xfrm>
            <a:off x="4011347" y="5200492"/>
            <a:ext cx="7852555" cy="1215073"/>
          </a:xfrm>
          <a:prstGeom prst="rect">
            <a:avLst/>
          </a:prstGeom>
          <a:solidFill>
            <a:schemeClr val="bg1"/>
          </a:solidFill>
        </p:spPr>
        <p:txBody>
          <a:bodyPr wrap="square" rtlCol="0">
            <a:normAutofit/>
          </a:bodyPr>
          <a:lstStyle/>
          <a:p>
            <a:r>
              <a:rPr lang="en-US" b="1" dirty="0"/>
              <a:t>Data Balancing:</a:t>
            </a:r>
          </a:p>
          <a:p>
            <a:pPr marL="285750" indent="-285750">
              <a:buFont typeface="Arial" panose="020B0604020202020204" pitchFamily="34" charset="0"/>
              <a:buChar char="•"/>
            </a:pPr>
            <a:r>
              <a:rPr lang="en-CA" dirty="0"/>
              <a:t>The original dataset was not balanced, the steps to balance were:</a:t>
            </a:r>
          </a:p>
          <a:p>
            <a:pPr marL="742950" lvl="1" indent="-285750">
              <a:buFont typeface="Arial" panose="020B0604020202020204" pitchFamily="34" charset="0"/>
              <a:buChar char="•"/>
            </a:pPr>
            <a:r>
              <a:rPr lang="en-CA" dirty="0"/>
              <a:t>Merging of similar classes</a:t>
            </a:r>
          </a:p>
          <a:p>
            <a:pPr marL="742950" lvl="1" indent="-285750">
              <a:buFont typeface="Arial" panose="020B0604020202020204" pitchFamily="34" charset="0"/>
              <a:buChar char="•"/>
            </a:pPr>
            <a:r>
              <a:rPr lang="en-CA" dirty="0"/>
              <a:t>Manual setting of number of samples</a:t>
            </a:r>
          </a:p>
        </p:txBody>
      </p:sp>
      <p:sp>
        <p:nvSpPr>
          <p:cNvPr id="21" name="TextBox 20">
            <a:extLst>
              <a:ext uri="{FF2B5EF4-FFF2-40B4-BE49-F238E27FC236}">
                <a16:creationId xmlns:a16="http://schemas.microsoft.com/office/drawing/2014/main" id="{BE6B62BE-0D09-4C50-B1C3-C161D9046204}"/>
              </a:ext>
            </a:extLst>
          </p:cNvPr>
          <p:cNvSpPr txBox="1"/>
          <p:nvPr/>
        </p:nvSpPr>
        <p:spPr>
          <a:xfrm>
            <a:off x="4339251" y="3970880"/>
            <a:ext cx="3567726" cy="459375"/>
          </a:xfrm>
          <a:prstGeom prst="rect">
            <a:avLst/>
          </a:prstGeom>
          <a:solidFill>
            <a:schemeClr val="bg1"/>
          </a:solidFill>
        </p:spPr>
        <p:txBody>
          <a:bodyPr wrap="square" rtlCol="0">
            <a:normAutofit/>
          </a:bodyPr>
          <a:lstStyle/>
          <a:p>
            <a:r>
              <a:rPr lang="en-US" b="1" dirty="0"/>
              <a:t>Original Dataset: Unbalanced</a:t>
            </a:r>
          </a:p>
        </p:txBody>
      </p:sp>
      <p:sp>
        <p:nvSpPr>
          <p:cNvPr id="22" name="TextBox 21">
            <a:extLst>
              <a:ext uri="{FF2B5EF4-FFF2-40B4-BE49-F238E27FC236}">
                <a16:creationId xmlns:a16="http://schemas.microsoft.com/office/drawing/2014/main" id="{5C469C00-7638-4B85-8BB7-66E1E829EC89}"/>
              </a:ext>
            </a:extLst>
          </p:cNvPr>
          <p:cNvSpPr txBox="1"/>
          <p:nvPr/>
        </p:nvSpPr>
        <p:spPr>
          <a:xfrm>
            <a:off x="8986596" y="3949451"/>
            <a:ext cx="1954120" cy="459375"/>
          </a:xfrm>
          <a:prstGeom prst="rect">
            <a:avLst/>
          </a:prstGeom>
          <a:solidFill>
            <a:schemeClr val="bg1"/>
          </a:solidFill>
        </p:spPr>
        <p:txBody>
          <a:bodyPr wrap="square" rtlCol="0">
            <a:normAutofit/>
          </a:bodyPr>
          <a:lstStyle/>
          <a:p>
            <a:r>
              <a:rPr lang="en-US" b="1" dirty="0"/>
              <a:t>Balanced Dataset</a:t>
            </a:r>
          </a:p>
        </p:txBody>
      </p:sp>
      <p:grpSp>
        <p:nvGrpSpPr>
          <p:cNvPr id="20" name="Group 19">
            <a:extLst>
              <a:ext uri="{FF2B5EF4-FFF2-40B4-BE49-F238E27FC236}">
                <a16:creationId xmlns:a16="http://schemas.microsoft.com/office/drawing/2014/main" id="{451F7221-A4F9-467A-81AB-5A27C981D550}"/>
              </a:ext>
            </a:extLst>
          </p:cNvPr>
          <p:cNvGrpSpPr/>
          <p:nvPr/>
        </p:nvGrpSpPr>
        <p:grpSpPr>
          <a:xfrm>
            <a:off x="231024" y="166051"/>
            <a:ext cx="11729954" cy="883920"/>
            <a:chOff x="3914274" y="166051"/>
            <a:chExt cx="8046703" cy="883920"/>
          </a:xfrm>
        </p:grpSpPr>
        <p:grpSp>
          <p:nvGrpSpPr>
            <p:cNvPr id="23" name="Group 22">
              <a:extLst>
                <a:ext uri="{FF2B5EF4-FFF2-40B4-BE49-F238E27FC236}">
                  <a16:creationId xmlns:a16="http://schemas.microsoft.com/office/drawing/2014/main" id="{99C92794-258C-48B9-9AFD-04534650598A}"/>
                </a:ext>
              </a:extLst>
            </p:cNvPr>
            <p:cNvGrpSpPr/>
            <p:nvPr/>
          </p:nvGrpSpPr>
          <p:grpSpPr>
            <a:xfrm>
              <a:off x="3914274" y="166051"/>
              <a:ext cx="8046703" cy="883920"/>
              <a:chOff x="3914274" y="166051"/>
              <a:chExt cx="8046703" cy="883920"/>
            </a:xfrm>
          </p:grpSpPr>
          <p:sp>
            <p:nvSpPr>
              <p:cNvPr id="25" name="Rectangle 24">
                <a:extLst>
                  <a:ext uri="{FF2B5EF4-FFF2-40B4-BE49-F238E27FC236}">
                    <a16:creationId xmlns:a16="http://schemas.microsoft.com/office/drawing/2014/main" id="{F5104C74-E125-4C11-91A8-C9DCD390F4FF}"/>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6" name="Group 25">
                <a:extLst>
                  <a:ext uri="{FF2B5EF4-FFF2-40B4-BE49-F238E27FC236}">
                    <a16:creationId xmlns:a16="http://schemas.microsoft.com/office/drawing/2014/main" id="{086403EA-A7AA-4783-96E3-C3D3AE2F0E24}"/>
                  </a:ext>
                </a:extLst>
              </p:cNvPr>
              <p:cNvGrpSpPr/>
              <p:nvPr/>
            </p:nvGrpSpPr>
            <p:grpSpPr>
              <a:xfrm>
                <a:off x="4341815" y="308009"/>
                <a:ext cx="5704672" cy="601581"/>
                <a:chOff x="775912" y="5254575"/>
                <a:chExt cx="5704672" cy="601581"/>
              </a:xfrm>
            </p:grpSpPr>
            <p:sp>
              <p:nvSpPr>
                <p:cNvPr id="37" name="Rectangle: Rounded Corners 36">
                  <a:extLst>
                    <a:ext uri="{FF2B5EF4-FFF2-40B4-BE49-F238E27FC236}">
                      <a16:creationId xmlns:a16="http://schemas.microsoft.com/office/drawing/2014/main" id="{6B294BB8-5FDE-4D9C-8125-035477F18841}"/>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8" name="Rectangle: Rounded Corners 37">
                  <a:extLst>
                    <a:ext uri="{FF2B5EF4-FFF2-40B4-BE49-F238E27FC236}">
                      <a16:creationId xmlns:a16="http://schemas.microsoft.com/office/drawing/2014/main" id="{5D5916E6-6DDE-4739-94D0-C3D85723CE25}"/>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9" name="Rectangle: Rounded Corners 38">
                  <a:extLst>
                    <a:ext uri="{FF2B5EF4-FFF2-40B4-BE49-F238E27FC236}">
                      <a16:creationId xmlns:a16="http://schemas.microsoft.com/office/drawing/2014/main" id="{4FE5A88F-4350-4F98-BE39-7B0F5AF981EB}"/>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40" name="Rectangle: Rounded Corners 39">
                  <a:extLst>
                    <a:ext uri="{FF2B5EF4-FFF2-40B4-BE49-F238E27FC236}">
                      <a16:creationId xmlns:a16="http://schemas.microsoft.com/office/drawing/2014/main" id="{49AC187F-4EF5-4219-A6A5-FE935D51555F}"/>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4" name="Rectangle: Rounded Corners 23">
              <a:extLst>
                <a:ext uri="{FF2B5EF4-FFF2-40B4-BE49-F238E27FC236}">
                  <a16:creationId xmlns:a16="http://schemas.microsoft.com/office/drawing/2014/main" id="{B55B190A-23C4-40E1-9F93-1B2096431585}"/>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925698CC-A0D4-4D50-BB31-AA3C6C0486B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C492029-BB62-493F-9190-D1C60E467EF3}"/>
              </a:ext>
            </a:extLst>
          </p:cNvPr>
          <p:cNvSpPr>
            <a:spLocks noGrp="1"/>
          </p:cNvSpPr>
          <p:nvPr>
            <p:ph type="sldNum" sz="quarter" idx="12"/>
          </p:nvPr>
        </p:nvSpPr>
        <p:spPr/>
        <p:txBody>
          <a:bodyPr/>
          <a:lstStyle/>
          <a:p>
            <a:fld id="{DC5255E4-8D8D-4D0C-85CA-09D4960285EC}" type="slidenum">
              <a:rPr lang="en-CA" smtClean="0"/>
              <a:t>14</a:t>
            </a:fld>
            <a:endParaRPr lang="en-CA"/>
          </a:p>
        </p:txBody>
      </p:sp>
    </p:spTree>
    <p:extLst>
      <p:ext uri="{BB962C8B-B14F-4D97-AF65-F5344CB8AC3E}">
        <p14:creationId xmlns:p14="http://schemas.microsoft.com/office/powerpoint/2010/main" val="2981442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b="1" dirty="0">
                <a:highlight>
                  <a:srgbClr val="00FFFF"/>
                </a:highlight>
              </a:rPr>
              <a:t>Counting Methods</a:t>
            </a:r>
          </a:p>
          <a:p>
            <a:pPr marL="1200150" lvl="2" indent="-285750">
              <a:buFont typeface="Arial" panose="020B0604020202020204" pitchFamily="34" charset="0"/>
              <a:buChar char="•"/>
            </a:pPr>
            <a:r>
              <a:rPr lang="en-US" b="1" dirty="0">
                <a:highlight>
                  <a:srgbClr val="00FFFF"/>
                </a:highlight>
              </a:rPr>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CA" dirty="0"/>
          </a:p>
        </p:txBody>
      </p:sp>
      <p:sp>
        <p:nvSpPr>
          <p:cNvPr id="20" name="Rectangle 19">
            <a:extLst>
              <a:ext uri="{FF2B5EF4-FFF2-40B4-BE49-F238E27FC236}">
                <a16:creationId xmlns:a16="http://schemas.microsoft.com/office/drawing/2014/main" id="{ECA13AF3-109F-48F8-8C27-DF2499EDB8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 name="Picture 5">
            <a:extLst>
              <a:ext uri="{FF2B5EF4-FFF2-40B4-BE49-F238E27FC236}">
                <a16:creationId xmlns:a16="http://schemas.microsoft.com/office/drawing/2014/main" id="{AA2E79DD-B434-40E4-BE10-6CC952181874}"/>
              </a:ext>
            </a:extLst>
          </p:cNvPr>
          <p:cNvPicPr>
            <a:picLocks noChangeAspect="1"/>
          </p:cNvPicPr>
          <p:nvPr/>
        </p:nvPicPr>
        <p:blipFill>
          <a:blip r:embed="rId3"/>
          <a:stretch>
            <a:fillRect/>
          </a:stretch>
        </p:blipFill>
        <p:spPr>
          <a:xfrm>
            <a:off x="4033906" y="1191140"/>
            <a:ext cx="7758816" cy="4153289"/>
          </a:xfrm>
          <a:prstGeom prst="rect">
            <a:avLst/>
          </a:prstGeom>
        </p:spPr>
      </p:pic>
      <p:grpSp>
        <p:nvGrpSpPr>
          <p:cNvPr id="16" name="Group 15">
            <a:extLst>
              <a:ext uri="{FF2B5EF4-FFF2-40B4-BE49-F238E27FC236}">
                <a16:creationId xmlns:a16="http://schemas.microsoft.com/office/drawing/2014/main" id="{CFBA9861-BD68-4FC8-BA1B-4AB26F83B11B}"/>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458D7358-B754-4825-AF03-512009E4542B}"/>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F047BD4B-4EA4-4980-9DFD-A083919DD126}"/>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6F49C13E-C676-48EA-8428-8E5F91C073AD}"/>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97CD4E1E-4822-401D-B28A-AAA7C8736778}"/>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E8B69BCB-FE01-42A0-A476-3BC5B430E0C0}"/>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0BF54D9D-836C-4270-BBA0-75227AD4B868}"/>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B50DB974-4117-4223-A2D1-EFC830C22FB7}"/>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97E5D34A-ED95-45E5-8880-E7170E65DD5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672C0483-4705-4C83-AB6D-AB988718289A}"/>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9AF2CE57-AF1B-4A63-A7B3-A9D111E93D1E}"/>
              </a:ext>
            </a:extLst>
          </p:cNvPr>
          <p:cNvSpPr>
            <a:spLocks noGrp="1"/>
          </p:cNvSpPr>
          <p:nvPr>
            <p:ph type="sldNum" sz="quarter" idx="12"/>
          </p:nvPr>
        </p:nvSpPr>
        <p:spPr/>
        <p:txBody>
          <a:bodyPr/>
          <a:lstStyle/>
          <a:p>
            <a:fld id="{DC5255E4-8D8D-4D0C-85CA-09D4960285EC}" type="slidenum">
              <a:rPr lang="en-CA" smtClean="0"/>
              <a:t>15</a:t>
            </a:fld>
            <a:endParaRPr lang="en-CA"/>
          </a:p>
        </p:txBody>
      </p:sp>
    </p:spTree>
    <p:extLst>
      <p:ext uri="{BB962C8B-B14F-4D97-AF65-F5344CB8AC3E}">
        <p14:creationId xmlns:p14="http://schemas.microsoft.com/office/powerpoint/2010/main" val="151371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b="1" dirty="0">
                <a:highlight>
                  <a:srgbClr val="00FFFF"/>
                </a:highlight>
              </a:rPr>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b="1" dirty="0">
                <a:highlight>
                  <a:srgbClr val="00FFFF"/>
                </a:highlight>
              </a:rPr>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CA" dirty="0"/>
          </a:p>
        </p:txBody>
      </p:sp>
      <p:sp>
        <p:nvSpPr>
          <p:cNvPr id="20" name="Rectangle 19">
            <a:extLst>
              <a:ext uri="{FF2B5EF4-FFF2-40B4-BE49-F238E27FC236}">
                <a16:creationId xmlns:a16="http://schemas.microsoft.com/office/drawing/2014/main" id="{ECA13AF3-109F-48F8-8C27-DF2499EDB8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11A05E08-9FA4-4810-BF3D-F4CE91FA03FE}"/>
              </a:ext>
            </a:extLst>
          </p:cNvPr>
          <p:cNvPicPr>
            <a:picLocks noChangeAspect="1"/>
          </p:cNvPicPr>
          <p:nvPr/>
        </p:nvPicPr>
        <p:blipFill>
          <a:blip r:embed="rId3"/>
          <a:stretch>
            <a:fillRect/>
          </a:stretch>
        </p:blipFill>
        <p:spPr>
          <a:xfrm>
            <a:off x="4156367" y="1191139"/>
            <a:ext cx="7542460" cy="4057135"/>
          </a:xfrm>
          <a:prstGeom prst="rect">
            <a:avLst/>
          </a:prstGeom>
        </p:spPr>
      </p:pic>
      <p:grpSp>
        <p:nvGrpSpPr>
          <p:cNvPr id="16" name="Group 15">
            <a:extLst>
              <a:ext uri="{FF2B5EF4-FFF2-40B4-BE49-F238E27FC236}">
                <a16:creationId xmlns:a16="http://schemas.microsoft.com/office/drawing/2014/main" id="{E5CB90B9-D10D-4FC5-BEB1-CE3FCCCC3FB7}"/>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9520095E-A98C-44BC-8323-6DA49900B849}"/>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862CFEE8-DBC8-489A-BFF3-E0CEAF126BCC}"/>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3ACB6964-5365-42C6-98B8-2761FAC93A7E}"/>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1FADBEE4-7D3A-4C53-9C94-DA5F92BA763B}"/>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277C0A7A-92DD-44E9-8AA4-B4BB7928C7E7}"/>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F8743C82-7A85-41F0-BDDB-91DB094BCD3B}"/>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76981245-CC96-4B20-93EB-908313241D7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382D5566-9195-44AE-8E3A-EAFE7BA64803}"/>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1EEFFDDE-1503-45CC-A6AA-BA97B72B4F7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576D0B9-06FE-43AF-B4DF-BAFFC01DB92F}"/>
              </a:ext>
            </a:extLst>
          </p:cNvPr>
          <p:cNvSpPr>
            <a:spLocks noGrp="1"/>
          </p:cNvSpPr>
          <p:nvPr>
            <p:ph type="sldNum" sz="quarter" idx="12"/>
          </p:nvPr>
        </p:nvSpPr>
        <p:spPr/>
        <p:txBody>
          <a:bodyPr/>
          <a:lstStyle/>
          <a:p>
            <a:fld id="{DC5255E4-8D8D-4D0C-85CA-09D4960285EC}" type="slidenum">
              <a:rPr lang="en-CA" smtClean="0"/>
              <a:t>16</a:t>
            </a:fld>
            <a:endParaRPr lang="en-CA"/>
          </a:p>
        </p:txBody>
      </p:sp>
    </p:spTree>
    <p:extLst>
      <p:ext uri="{BB962C8B-B14F-4D97-AF65-F5344CB8AC3E}">
        <p14:creationId xmlns:p14="http://schemas.microsoft.com/office/powerpoint/2010/main" val="2591189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b="1" dirty="0">
                <a:highlight>
                  <a:srgbClr val="00FFFF"/>
                </a:highlight>
              </a:rPr>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b="1" dirty="0">
                <a:highlight>
                  <a:srgbClr val="00FFFF"/>
                </a:highlight>
              </a:rPr>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dirty="0"/>
              <a:t>Univariate – </a:t>
            </a:r>
            <a:r>
              <a:rPr lang="en-US" dirty="0" err="1"/>
              <a:t>SelectKBest</a:t>
            </a:r>
            <a:r>
              <a:rPr lang="en-US" dirty="0"/>
              <a:t> “Chi2’</a:t>
            </a:r>
          </a:p>
          <a:p>
            <a:pPr marL="742950" lvl="1" indent="-285750">
              <a:buFont typeface="Arial" panose="020B0604020202020204" pitchFamily="34" charset="0"/>
              <a:buChar char="•"/>
            </a:pPr>
            <a:r>
              <a:rPr lang="en-US" b="1" dirty="0">
                <a:highlight>
                  <a:srgbClr val="00FFFF"/>
                </a:highlight>
              </a:rPr>
              <a:t>PCA</a:t>
            </a:r>
            <a:endParaRPr lang="en-CA" b="1" dirty="0">
              <a:highlight>
                <a:srgbClr val="00FFFF"/>
              </a:highlight>
            </a:endParaRPr>
          </a:p>
          <a:p>
            <a:r>
              <a:rPr lang="en-CA" dirty="0"/>
              <a:t>Model Evaluation &amp; Selection</a:t>
            </a:r>
          </a:p>
          <a:p>
            <a:pPr marL="285750" indent="-285750">
              <a:buFont typeface="Arial" panose="020B0604020202020204" pitchFamily="34" charset="0"/>
              <a:buChar char="•"/>
            </a:pPr>
            <a:endParaRPr lang="en-CA" dirty="0"/>
          </a:p>
        </p:txBody>
      </p:sp>
      <p:sp>
        <p:nvSpPr>
          <p:cNvPr id="20" name="Rectangle 19">
            <a:extLst>
              <a:ext uri="{FF2B5EF4-FFF2-40B4-BE49-F238E27FC236}">
                <a16:creationId xmlns:a16="http://schemas.microsoft.com/office/drawing/2014/main" id="{ECA13AF3-109F-48F8-8C27-DF2499EDB8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BA3F8D2E-9FD5-4AEE-8B41-C0FB82685C8D}"/>
              </a:ext>
            </a:extLst>
          </p:cNvPr>
          <p:cNvPicPr>
            <a:picLocks noChangeAspect="1"/>
          </p:cNvPicPr>
          <p:nvPr/>
        </p:nvPicPr>
        <p:blipFill>
          <a:blip r:embed="rId3"/>
          <a:stretch>
            <a:fillRect/>
          </a:stretch>
        </p:blipFill>
        <p:spPr>
          <a:xfrm>
            <a:off x="4155087" y="1250245"/>
            <a:ext cx="7516453" cy="3936896"/>
          </a:xfrm>
          <a:prstGeom prst="rect">
            <a:avLst/>
          </a:prstGeom>
        </p:spPr>
      </p:pic>
      <p:grpSp>
        <p:nvGrpSpPr>
          <p:cNvPr id="16" name="Group 15">
            <a:extLst>
              <a:ext uri="{FF2B5EF4-FFF2-40B4-BE49-F238E27FC236}">
                <a16:creationId xmlns:a16="http://schemas.microsoft.com/office/drawing/2014/main" id="{BA2BA0D1-48C2-4AD2-9373-94DC705B577A}"/>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DA0F7EEA-94A4-4B04-ADCD-AA1A1C8B0BE5}"/>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79582C07-909E-4A7F-B3A9-01ADCCFA32F0}"/>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93267E35-DFC0-481F-BBAD-7C9305C1BA66}"/>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D861DCC0-0A6E-49FF-A92F-08D7C4DF4DFD}"/>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BAC53665-0FEA-46E0-81DD-9107C2623967}"/>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29917FDE-0B0E-4998-B153-AEF4B8B359C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2E4EACC3-D933-4A4D-9F97-1BEBA5B0255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7F011746-B85B-4D3B-B38B-9B73D5EB95D9}"/>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29002337-E1D9-4CB9-8499-0F92D95C4A7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B01C611-FD58-447F-9D14-9B753B6A707A}"/>
              </a:ext>
            </a:extLst>
          </p:cNvPr>
          <p:cNvSpPr>
            <a:spLocks noGrp="1"/>
          </p:cNvSpPr>
          <p:nvPr>
            <p:ph type="sldNum" sz="quarter" idx="12"/>
          </p:nvPr>
        </p:nvSpPr>
        <p:spPr/>
        <p:txBody>
          <a:bodyPr/>
          <a:lstStyle/>
          <a:p>
            <a:fld id="{DC5255E4-8D8D-4D0C-85CA-09D4960285EC}" type="slidenum">
              <a:rPr lang="en-CA" smtClean="0"/>
              <a:t>17</a:t>
            </a:fld>
            <a:endParaRPr lang="en-CA"/>
          </a:p>
        </p:txBody>
      </p:sp>
    </p:spTree>
    <p:extLst>
      <p:ext uri="{BB962C8B-B14F-4D97-AF65-F5344CB8AC3E}">
        <p14:creationId xmlns:p14="http://schemas.microsoft.com/office/powerpoint/2010/main" val="1038304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b="1" dirty="0">
                <a:highlight>
                  <a:srgbClr val="00FFFF"/>
                </a:highlight>
              </a:rPr>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b="1" dirty="0">
                <a:highlight>
                  <a:srgbClr val="00FFFF"/>
                </a:highlight>
              </a:rPr>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CA" dirty="0"/>
          </a:p>
        </p:txBody>
      </p:sp>
      <p:sp>
        <p:nvSpPr>
          <p:cNvPr id="20" name="Rectangle 19">
            <a:extLst>
              <a:ext uri="{FF2B5EF4-FFF2-40B4-BE49-F238E27FC236}">
                <a16:creationId xmlns:a16="http://schemas.microsoft.com/office/drawing/2014/main" id="{ECA13AF3-109F-48F8-8C27-DF2499EDB8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6F5B0A6B-6210-478C-B6E5-407139581406}"/>
              </a:ext>
            </a:extLst>
          </p:cNvPr>
          <p:cNvPicPr>
            <a:picLocks noChangeAspect="1"/>
          </p:cNvPicPr>
          <p:nvPr/>
        </p:nvPicPr>
        <p:blipFill>
          <a:blip r:embed="rId3"/>
          <a:stretch>
            <a:fillRect/>
          </a:stretch>
        </p:blipFill>
        <p:spPr>
          <a:xfrm>
            <a:off x="4252258" y="1191140"/>
            <a:ext cx="7322112" cy="3894740"/>
          </a:xfrm>
          <a:prstGeom prst="rect">
            <a:avLst/>
          </a:prstGeom>
        </p:spPr>
      </p:pic>
      <p:grpSp>
        <p:nvGrpSpPr>
          <p:cNvPr id="16" name="Group 15">
            <a:extLst>
              <a:ext uri="{FF2B5EF4-FFF2-40B4-BE49-F238E27FC236}">
                <a16:creationId xmlns:a16="http://schemas.microsoft.com/office/drawing/2014/main" id="{09D8A3C3-FA19-4104-BC87-55703CE4959F}"/>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77CE0A3B-FDF9-4CD1-94B8-E6F6D4DBF381}"/>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4B996132-CDED-449A-9CD6-E8FE8022A706}"/>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C294036A-58AA-4B25-B590-3D98D8E91484}"/>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1FAF4013-7241-40A6-A9E2-05853AFBEFBC}"/>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37DC1761-D941-4F6B-A6FE-9014C7A4978D}"/>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4DAC1323-AEBC-4F06-8DBA-1B3976774DA6}"/>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2994D57D-BF1A-4B9F-B161-7B08583D9349}"/>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F676F94A-5755-4435-BA08-83B924B26BE7}"/>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E929D714-586D-4FB3-A2E7-964215B043F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554923E-2E6D-4E9E-AE3C-C23A64C9B4D5}"/>
              </a:ext>
            </a:extLst>
          </p:cNvPr>
          <p:cNvSpPr>
            <a:spLocks noGrp="1"/>
          </p:cNvSpPr>
          <p:nvPr>
            <p:ph type="sldNum" sz="quarter" idx="12"/>
          </p:nvPr>
        </p:nvSpPr>
        <p:spPr/>
        <p:txBody>
          <a:bodyPr/>
          <a:lstStyle/>
          <a:p>
            <a:fld id="{DC5255E4-8D8D-4D0C-85CA-09D4960285EC}" type="slidenum">
              <a:rPr lang="en-CA" smtClean="0"/>
              <a:t>18</a:t>
            </a:fld>
            <a:endParaRPr lang="en-CA"/>
          </a:p>
        </p:txBody>
      </p:sp>
    </p:spTree>
    <p:extLst>
      <p:ext uri="{BB962C8B-B14F-4D97-AF65-F5344CB8AC3E}">
        <p14:creationId xmlns:p14="http://schemas.microsoft.com/office/powerpoint/2010/main" val="1341552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b="1" dirty="0">
                <a:highlight>
                  <a:srgbClr val="00FFFF"/>
                </a:highlight>
              </a:rPr>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b="1" dirty="0">
                <a:highlight>
                  <a:srgbClr val="00FFFF"/>
                </a:highlight>
              </a:rPr>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CA" dirty="0"/>
          </a:p>
        </p:txBody>
      </p:sp>
      <p:sp>
        <p:nvSpPr>
          <p:cNvPr id="20" name="Rectangle 19">
            <a:extLst>
              <a:ext uri="{FF2B5EF4-FFF2-40B4-BE49-F238E27FC236}">
                <a16:creationId xmlns:a16="http://schemas.microsoft.com/office/drawing/2014/main" id="{ECA13AF3-109F-48F8-8C27-DF2499EDB8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1" name="Picture 20">
            <a:extLst>
              <a:ext uri="{FF2B5EF4-FFF2-40B4-BE49-F238E27FC236}">
                <a16:creationId xmlns:a16="http://schemas.microsoft.com/office/drawing/2014/main" id="{A1892874-0E7A-4907-A44B-496B909982C2}"/>
              </a:ext>
            </a:extLst>
          </p:cNvPr>
          <p:cNvPicPr>
            <a:picLocks noChangeAspect="1"/>
          </p:cNvPicPr>
          <p:nvPr/>
        </p:nvPicPr>
        <p:blipFill>
          <a:blip r:embed="rId3"/>
          <a:stretch>
            <a:fillRect/>
          </a:stretch>
        </p:blipFill>
        <p:spPr>
          <a:xfrm>
            <a:off x="4309222" y="1191140"/>
            <a:ext cx="7452821" cy="3789974"/>
          </a:xfrm>
          <a:prstGeom prst="rect">
            <a:avLst/>
          </a:prstGeom>
        </p:spPr>
      </p:pic>
      <p:grpSp>
        <p:nvGrpSpPr>
          <p:cNvPr id="16" name="Group 15">
            <a:extLst>
              <a:ext uri="{FF2B5EF4-FFF2-40B4-BE49-F238E27FC236}">
                <a16:creationId xmlns:a16="http://schemas.microsoft.com/office/drawing/2014/main" id="{7BD47138-4C11-44BA-9EE8-D1A85D8EF681}"/>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3074AEDA-26AE-463D-950E-EFED77FCF5DF}"/>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3120C2B4-560B-4B28-94E2-C60D97523935}"/>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1" name="Group 30">
                <a:extLst>
                  <a:ext uri="{FF2B5EF4-FFF2-40B4-BE49-F238E27FC236}">
                    <a16:creationId xmlns:a16="http://schemas.microsoft.com/office/drawing/2014/main" id="{8CD1430D-37A0-47F0-AC99-D00DBD1A537B}"/>
                  </a:ext>
                </a:extLst>
              </p:cNvPr>
              <p:cNvGrpSpPr/>
              <p:nvPr/>
            </p:nvGrpSpPr>
            <p:grpSpPr>
              <a:xfrm>
                <a:off x="4341815" y="308009"/>
                <a:ext cx="5704672" cy="601581"/>
                <a:chOff x="775912" y="5254575"/>
                <a:chExt cx="5704672" cy="601581"/>
              </a:xfrm>
            </p:grpSpPr>
            <p:sp>
              <p:nvSpPr>
                <p:cNvPr id="32" name="Rectangle: Rounded Corners 31">
                  <a:extLst>
                    <a:ext uri="{FF2B5EF4-FFF2-40B4-BE49-F238E27FC236}">
                      <a16:creationId xmlns:a16="http://schemas.microsoft.com/office/drawing/2014/main" id="{A0752C13-AE8B-4EBC-A933-563DCF0EF6B6}"/>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3" name="Rectangle: Rounded Corners 32">
                  <a:extLst>
                    <a:ext uri="{FF2B5EF4-FFF2-40B4-BE49-F238E27FC236}">
                      <a16:creationId xmlns:a16="http://schemas.microsoft.com/office/drawing/2014/main" id="{3871A3DA-3501-4730-905D-9BD68C3906B0}"/>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4" name="Rectangle: Rounded Corners 33">
                  <a:extLst>
                    <a:ext uri="{FF2B5EF4-FFF2-40B4-BE49-F238E27FC236}">
                      <a16:creationId xmlns:a16="http://schemas.microsoft.com/office/drawing/2014/main" id="{1DF4C246-36B8-4083-9902-F612C4F81201}"/>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5" name="Rectangle: Rounded Corners 34">
                  <a:extLst>
                    <a:ext uri="{FF2B5EF4-FFF2-40B4-BE49-F238E27FC236}">
                      <a16:creationId xmlns:a16="http://schemas.microsoft.com/office/drawing/2014/main" id="{BCA072F3-00D8-4073-816A-E9CA71EC3F2F}"/>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879CDC76-2A17-49AF-9C88-A89F9D6816E9}"/>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67859215-6015-481B-B5EC-0277CBE6A378}"/>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A4D3820E-6D9B-4D8C-BB4A-FB12649762CF}"/>
              </a:ext>
            </a:extLst>
          </p:cNvPr>
          <p:cNvSpPr>
            <a:spLocks noGrp="1"/>
          </p:cNvSpPr>
          <p:nvPr>
            <p:ph type="sldNum" sz="quarter" idx="12"/>
          </p:nvPr>
        </p:nvSpPr>
        <p:spPr/>
        <p:txBody>
          <a:bodyPr/>
          <a:lstStyle/>
          <a:p>
            <a:fld id="{DC5255E4-8D8D-4D0C-85CA-09D4960285EC}" type="slidenum">
              <a:rPr lang="en-CA" smtClean="0"/>
              <a:t>19</a:t>
            </a:fld>
            <a:endParaRPr lang="en-CA"/>
          </a:p>
        </p:txBody>
      </p:sp>
    </p:spTree>
    <p:extLst>
      <p:ext uri="{BB962C8B-B14F-4D97-AF65-F5344CB8AC3E}">
        <p14:creationId xmlns:p14="http://schemas.microsoft.com/office/powerpoint/2010/main" val="4244144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5">
            <a:extLst>
              <a:ext uri="{FF2B5EF4-FFF2-40B4-BE49-F238E27FC236}">
                <a16:creationId xmlns:a16="http://schemas.microsoft.com/office/drawing/2014/main" id="{C749A26C-07AB-44EC-82DF-229828A44CC1}"/>
              </a:ext>
            </a:extLst>
          </p:cNvPr>
          <p:cNvGraphicFramePr>
            <a:graphicFrameLocks noGrp="1"/>
          </p:cNvGraphicFramePr>
          <p:nvPr>
            <p:extLst>
              <p:ext uri="{D42A27DB-BD31-4B8C-83A1-F6EECF244321}">
                <p14:modId xmlns:p14="http://schemas.microsoft.com/office/powerpoint/2010/main" val="322761160"/>
              </p:ext>
            </p:extLst>
          </p:nvPr>
        </p:nvGraphicFramePr>
        <p:xfrm>
          <a:off x="1285875" y="1152525"/>
          <a:ext cx="9810750" cy="4336328"/>
        </p:xfrm>
        <a:graphic>
          <a:graphicData uri="http://schemas.openxmlformats.org/drawingml/2006/table">
            <a:tbl>
              <a:tblPr firstRow="1" bandRow="1">
                <a:tableStyleId>{5C22544A-7EE6-4342-B048-85BDC9FD1C3A}</a:tableStyleId>
              </a:tblPr>
              <a:tblGrid>
                <a:gridCol w="9810750">
                  <a:extLst>
                    <a:ext uri="{9D8B030D-6E8A-4147-A177-3AD203B41FA5}">
                      <a16:colId xmlns:a16="http://schemas.microsoft.com/office/drawing/2014/main" val="3510288886"/>
                    </a:ext>
                  </a:extLst>
                </a:gridCol>
              </a:tblGrid>
              <a:tr h="5420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Final Project: Machine Learning Life-cycle</a:t>
                      </a:r>
                      <a:endParaRPr lang="en-CA" sz="2400" dirty="0"/>
                    </a:p>
                  </a:txBody>
                  <a:tcPr/>
                </a:tc>
                <a:extLst>
                  <a:ext uri="{0D108BD9-81ED-4DB2-BD59-A6C34878D82A}">
                    <a16:rowId xmlns:a16="http://schemas.microsoft.com/office/drawing/2014/main" val="2163894249"/>
                  </a:ext>
                </a:extLst>
              </a:tr>
              <a:tr h="542041">
                <a:tc>
                  <a:txBody>
                    <a:bodyPr/>
                    <a:lstStyle/>
                    <a:p>
                      <a:pPr marL="0" indent="0">
                        <a:buFont typeface="+mj-lt"/>
                        <a:buNone/>
                      </a:pPr>
                      <a:r>
                        <a:rPr lang="en-US" sz="2400" b="0" dirty="0"/>
                        <a:t>Introduction</a:t>
                      </a:r>
                    </a:p>
                  </a:txBody>
                  <a:tcPr/>
                </a:tc>
                <a:extLst>
                  <a:ext uri="{0D108BD9-81ED-4DB2-BD59-A6C34878D82A}">
                    <a16:rowId xmlns:a16="http://schemas.microsoft.com/office/drawing/2014/main" val="2370029621"/>
                  </a:ext>
                </a:extLst>
              </a:tr>
              <a:tr h="542041">
                <a:tc>
                  <a:txBody>
                    <a:bodyPr/>
                    <a:lstStyle/>
                    <a:p>
                      <a:pPr marL="0" indent="0">
                        <a:buFont typeface="+mj-lt"/>
                        <a:buNone/>
                      </a:pPr>
                      <a:r>
                        <a:rPr lang="en-US" sz="2400" b="0" dirty="0"/>
                        <a:t>Existing Work</a:t>
                      </a:r>
                    </a:p>
                  </a:txBody>
                  <a:tcPr/>
                </a:tc>
                <a:extLst>
                  <a:ext uri="{0D108BD9-81ED-4DB2-BD59-A6C34878D82A}">
                    <a16:rowId xmlns:a16="http://schemas.microsoft.com/office/drawing/2014/main" val="3922965590"/>
                  </a:ext>
                </a:extLst>
              </a:tr>
              <a:tr h="542041">
                <a:tc>
                  <a:txBody>
                    <a:bodyPr/>
                    <a:lstStyle/>
                    <a:p>
                      <a:pPr marL="0" indent="0">
                        <a:buFont typeface="+mj-lt"/>
                        <a:buNone/>
                      </a:pPr>
                      <a:r>
                        <a:rPr lang="en-US" sz="2400" b="0" dirty="0"/>
                        <a:t>Methodology</a:t>
                      </a:r>
                    </a:p>
                  </a:txBody>
                  <a:tcPr/>
                </a:tc>
                <a:extLst>
                  <a:ext uri="{0D108BD9-81ED-4DB2-BD59-A6C34878D82A}">
                    <a16:rowId xmlns:a16="http://schemas.microsoft.com/office/drawing/2014/main" val="4120445709"/>
                  </a:ext>
                </a:extLst>
              </a:tr>
              <a:tr h="542041">
                <a:tc>
                  <a:txBody>
                    <a:bodyPr/>
                    <a:lstStyle/>
                    <a:p>
                      <a:pPr marL="0" indent="0">
                        <a:buFont typeface="+mj-lt"/>
                        <a:buNone/>
                      </a:pPr>
                      <a:r>
                        <a:rPr lang="en-US" sz="2400" b="0" dirty="0"/>
                        <a:t>Results</a:t>
                      </a:r>
                    </a:p>
                  </a:txBody>
                  <a:tcPr/>
                </a:tc>
                <a:extLst>
                  <a:ext uri="{0D108BD9-81ED-4DB2-BD59-A6C34878D82A}">
                    <a16:rowId xmlns:a16="http://schemas.microsoft.com/office/drawing/2014/main" val="806565035"/>
                  </a:ext>
                </a:extLst>
              </a:tr>
              <a:tr h="542041">
                <a:tc>
                  <a:txBody>
                    <a:bodyPr/>
                    <a:lstStyle/>
                    <a:p>
                      <a:pPr marL="0" indent="0">
                        <a:buFont typeface="+mj-lt"/>
                        <a:buNone/>
                      </a:pPr>
                      <a:r>
                        <a:rPr lang="en-US" sz="2400" b="0" dirty="0"/>
                        <a:t>Discussion</a:t>
                      </a:r>
                    </a:p>
                  </a:txBody>
                  <a:tcPr/>
                </a:tc>
                <a:extLst>
                  <a:ext uri="{0D108BD9-81ED-4DB2-BD59-A6C34878D82A}">
                    <a16:rowId xmlns:a16="http://schemas.microsoft.com/office/drawing/2014/main" val="4059718772"/>
                  </a:ext>
                </a:extLst>
              </a:tr>
              <a:tr h="542041">
                <a:tc>
                  <a:txBody>
                    <a:bodyPr/>
                    <a:lstStyle/>
                    <a:p>
                      <a:pPr marL="0" indent="0">
                        <a:buFont typeface="+mj-lt"/>
                        <a:buNone/>
                      </a:pPr>
                      <a:r>
                        <a:rPr lang="en-US" sz="2400" b="0" dirty="0"/>
                        <a:t>Conclusion</a:t>
                      </a:r>
                    </a:p>
                  </a:txBody>
                  <a:tcPr/>
                </a:tc>
                <a:extLst>
                  <a:ext uri="{0D108BD9-81ED-4DB2-BD59-A6C34878D82A}">
                    <a16:rowId xmlns:a16="http://schemas.microsoft.com/office/drawing/2014/main" val="402569980"/>
                  </a:ext>
                </a:extLst>
              </a:tr>
              <a:tr h="542041">
                <a:tc>
                  <a:txBody>
                    <a:bodyPr/>
                    <a:lstStyle/>
                    <a:p>
                      <a:pPr marL="0" indent="0">
                        <a:buFont typeface="+mj-lt"/>
                        <a:buNone/>
                      </a:pPr>
                      <a:r>
                        <a:rPr lang="en-US" sz="2400" b="0" dirty="0"/>
                        <a:t>References/Bibliography</a:t>
                      </a:r>
                      <a:endParaRPr lang="en-US" sz="2400" dirty="0"/>
                    </a:p>
                  </a:txBody>
                  <a:tcPr/>
                </a:tc>
                <a:extLst>
                  <a:ext uri="{0D108BD9-81ED-4DB2-BD59-A6C34878D82A}">
                    <a16:rowId xmlns:a16="http://schemas.microsoft.com/office/drawing/2014/main" val="2340895515"/>
                  </a:ext>
                </a:extLst>
              </a:tr>
            </a:tbl>
          </a:graphicData>
        </a:graphic>
      </p:graphicFrame>
      <p:sp>
        <p:nvSpPr>
          <p:cNvPr id="2" name="Footer Placeholder 1">
            <a:extLst>
              <a:ext uri="{FF2B5EF4-FFF2-40B4-BE49-F238E27FC236}">
                <a16:creationId xmlns:a16="http://schemas.microsoft.com/office/drawing/2014/main" id="{9C00F115-7BDC-410A-8B01-C6061753FFD8}"/>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95F78568-5577-41FB-B309-F05CB0D5B770}"/>
              </a:ext>
            </a:extLst>
          </p:cNvPr>
          <p:cNvSpPr>
            <a:spLocks noGrp="1"/>
          </p:cNvSpPr>
          <p:nvPr>
            <p:ph type="sldNum" sz="quarter" idx="12"/>
          </p:nvPr>
        </p:nvSpPr>
        <p:spPr/>
        <p:txBody>
          <a:bodyPr/>
          <a:lstStyle/>
          <a:p>
            <a:fld id="{DC5255E4-8D8D-4D0C-85CA-09D4960285EC}" type="slidenum">
              <a:rPr lang="en-CA" smtClean="0"/>
              <a:t>2</a:t>
            </a:fld>
            <a:endParaRPr lang="en-CA"/>
          </a:p>
        </p:txBody>
      </p:sp>
    </p:spTree>
    <p:extLst>
      <p:ext uri="{BB962C8B-B14F-4D97-AF65-F5344CB8AC3E}">
        <p14:creationId xmlns:p14="http://schemas.microsoft.com/office/powerpoint/2010/main" val="2364264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b="1" dirty="0">
                <a:highlight>
                  <a:srgbClr val="00FFFF"/>
                </a:highlight>
              </a:rPr>
              <a:t>Word Embeddings</a:t>
            </a:r>
          </a:p>
          <a:p>
            <a:pPr marL="1200150" lvl="2" indent="-285750">
              <a:buFont typeface="Arial" panose="020B0604020202020204" pitchFamily="34" charset="0"/>
              <a:buChar char="•"/>
            </a:pPr>
            <a:r>
              <a:rPr lang="en-US" b="1" dirty="0">
                <a:highlight>
                  <a:srgbClr val="00FFFF"/>
                </a:highlight>
              </a:rPr>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742950" lvl="1"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CA" dirty="0"/>
          </a:p>
        </p:txBody>
      </p:sp>
      <p:sp>
        <p:nvSpPr>
          <p:cNvPr id="17" name="Rectangle 16">
            <a:extLst>
              <a:ext uri="{FF2B5EF4-FFF2-40B4-BE49-F238E27FC236}">
                <a16:creationId xmlns:a16="http://schemas.microsoft.com/office/drawing/2014/main" id="{79903AE5-D2BB-405D-8B5A-8609179EDBF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a:extLst>
              <a:ext uri="{FF2B5EF4-FFF2-40B4-BE49-F238E27FC236}">
                <a16:creationId xmlns:a16="http://schemas.microsoft.com/office/drawing/2014/main" id="{A3143818-7E0B-4FC5-B9A7-096548966CD1}"/>
              </a:ext>
            </a:extLst>
          </p:cNvPr>
          <p:cNvPicPr>
            <a:picLocks noChangeAspect="1"/>
          </p:cNvPicPr>
          <p:nvPr/>
        </p:nvPicPr>
        <p:blipFill>
          <a:blip r:embed="rId2"/>
          <a:stretch>
            <a:fillRect/>
          </a:stretch>
        </p:blipFill>
        <p:spPr>
          <a:xfrm>
            <a:off x="4190333" y="1191140"/>
            <a:ext cx="7494584" cy="3863767"/>
          </a:xfrm>
          <a:prstGeom prst="rect">
            <a:avLst/>
          </a:prstGeom>
        </p:spPr>
      </p:pic>
      <p:grpSp>
        <p:nvGrpSpPr>
          <p:cNvPr id="16" name="Group 15">
            <a:extLst>
              <a:ext uri="{FF2B5EF4-FFF2-40B4-BE49-F238E27FC236}">
                <a16:creationId xmlns:a16="http://schemas.microsoft.com/office/drawing/2014/main" id="{88767480-B43E-4643-9EAA-3C3EDDF58537}"/>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B2D06C74-1136-4464-9C40-4C11EC2F55C1}"/>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97004761-2F0B-4D56-B5A8-71404DF6E117}"/>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9CCE0696-A06C-4C44-8ACD-09EF415A6344}"/>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E6D5EF28-FA93-4AAA-B31A-C0306721047B}"/>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DD8EDA1A-2681-4C5D-B76F-4364E99452D9}"/>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70034DD7-059E-49DA-88B0-2A0AEDCC326D}"/>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1C030C70-63CF-4D6D-AEDF-2D7E2DD8BE1A}"/>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3EEF1935-2AB4-4B52-807A-0501181AC174}"/>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E6CDF069-E327-443E-BDD7-34F41B0F93C0}"/>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28452748-58E6-4837-A3C1-BB5BB410451A}"/>
              </a:ext>
            </a:extLst>
          </p:cNvPr>
          <p:cNvSpPr>
            <a:spLocks noGrp="1"/>
          </p:cNvSpPr>
          <p:nvPr>
            <p:ph type="sldNum" sz="quarter" idx="12"/>
          </p:nvPr>
        </p:nvSpPr>
        <p:spPr/>
        <p:txBody>
          <a:bodyPr/>
          <a:lstStyle/>
          <a:p>
            <a:fld id="{DC5255E4-8D8D-4D0C-85CA-09D4960285EC}" type="slidenum">
              <a:rPr lang="en-CA" smtClean="0"/>
              <a:t>20</a:t>
            </a:fld>
            <a:endParaRPr lang="en-CA"/>
          </a:p>
        </p:txBody>
      </p:sp>
    </p:spTree>
    <p:extLst>
      <p:ext uri="{BB962C8B-B14F-4D97-AF65-F5344CB8AC3E}">
        <p14:creationId xmlns:p14="http://schemas.microsoft.com/office/powerpoint/2010/main" val="15464477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b="1" dirty="0">
                <a:highlight>
                  <a:srgbClr val="00FFFF"/>
                </a:highlight>
              </a:rPr>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b="1" dirty="0">
                <a:highlight>
                  <a:srgbClr val="00FFFF"/>
                </a:highlight>
              </a:rPr>
              <a:t>Word2Vec from </a:t>
            </a:r>
            <a:r>
              <a:rPr lang="en-US" b="1" dirty="0" err="1">
                <a:highlight>
                  <a:srgbClr val="00FFFF"/>
                </a:highlight>
              </a:rPr>
              <a:t>FastText</a:t>
            </a:r>
            <a:endParaRPr lang="en-US" b="1" dirty="0">
              <a:highlight>
                <a:srgbClr val="00FFFF"/>
              </a:highlight>
            </a:endParaRPr>
          </a:p>
          <a:p>
            <a:pPr marL="1200150" lvl="2" indent="-285750">
              <a:buFont typeface="Arial" panose="020B0604020202020204" pitchFamily="34" charset="0"/>
              <a:buChar char="•"/>
            </a:pPr>
            <a:r>
              <a:rPr lang="en-US" dirty="0"/>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742950" lvl="1"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CA" dirty="0"/>
          </a:p>
        </p:txBody>
      </p:sp>
      <p:sp>
        <p:nvSpPr>
          <p:cNvPr id="17" name="Rectangle 16">
            <a:extLst>
              <a:ext uri="{FF2B5EF4-FFF2-40B4-BE49-F238E27FC236}">
                <a16:creationId xmlns:a16="http://schemas.microsoft.com/office/drawing/2014/main" id="{79903AE5-D2BB-405D-8B5A-8609179EDBF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DDAACFC6-D1E8-4554-A387-5993754A933F}"/>
              </a:ext>
            </a:extLst>
          </p:cNvPr>
          <p:cNvPicPr>
            <a:picLocks noChangeAspect="1"/>
          </p:cNvPicPr>
          <p:nvPr/>
        </p:nvPicPr>
        <p:blipFill>
          <a:blip r:embed="rId2"/>
          <a:stretch>
            <a:fillRect/>
          </a:stretch>
        </p:blipFill>
        <p:spPr>
          <a:xfrm>
            <a:off x="4278686" y="1191140"/>
            <a:ext cx="7246201" cy="3708624"/>
          </a:xfrm>
          <a:prstGeom prst="rect">
            <a:avLst/>
          </a:prstGeom>
        </p:spPr>
      </p:pic>
      <p:grpSp>
        <p:nvGrpSpPr>
          <p:cNvPr id="16" name="Group 15">
            <a:extLst>
              <a:ext uri="{FF2B5EF4-FFF2-40B4-BE49-F238E27FC236}">
                <a16:creationId xmlns:a16="http://schemas.microsoft.com/office/drawing/2014/main" id="{E55B30E3-D1CB-4E41-8E0B-571C1D814D33}"/>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1259FDF5-B501-4FED-965D-D95F839406E6}"/>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45B679AE-FD84-497F-A8C8-C3E5793C9316}"/>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63BEE39D-32BF-42C6-8D48-3F079419A7BE}"/>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A00F9784-112D-400A-871F-7AD20B974AEF}"/>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85165841-F4C9-4E1F-80F0-8927D719DBE2}"/>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8FE2D1E3-8B6D-4D77-9D03-CCFCBB6832C1}"/>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B5D8D43E-ED75-4EDF-98DD-6F02D6F476EE}"/>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4787BD72-F364-4F0D-81B6-75BB90C5E70A}"/>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0F20EBC0-39DF-4E79-A49F-2225835A46A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9C7D32D-B701-4F44-B927-DF500E2934B2}"/>
              </a:ext>
            </a:extLst>
          </p:cNvPr>
          <p:cNvSpPr>
            <a:spLocks noGrp="1"/>
          </p:cNvSpPr>
          <p:nvPr>
            <p:ph type="sldNum" sz="quarter" idx="12"/>
          </p:nvPr>
        </p:nvSpPr>
        <p:spPr/>
        <p:txBody>
          <a:bodyPr/>
          <a:lstStyle/>
          <a:p>
            <a:fld id="{DC5255E4-8D8D-4D0C-85CA-09D4960285EC}" type="slidenum">
              <a:rPr lang="en-CA" smtClean="0"/>
              <a:t>21</a:t>
            </a:fld>
            <a:endParaRPr lang="en-CA"/>
          </a:p>
        </p:txBody>
      </p:sp>
    </p:spTree>
    <p:extLst>
      <p:ext uri="{BB962C8B-B14F-4D97-AF65-F5344CB8AC3E}">
        <p14:creationId xmlns:p14="http://schemas.microsoft.com/office/powerpoint/2010/main" val="6598389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b="1" dirty="0">
                <a:highlight>
                  <a:srgbClr val="00FFFF"/>
                </a:highlight>
              </a:rPr>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b="1" dirty="0">
                <a:highlight>
                  <a:srgbClr val="00FFFF"/>
                </a:highlight>
              </a:rPr>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b="1" dirty="0">
                <a:highlight>
                  <a:srgbClr val="00FFFF"/>
                </a:highlight>
              </a:rPr>
              <a:t>Glove from FLAIR</a:t>
            </a:r>
          </a:p>
          <a:p>
            <a:pPr lvl="1"/>
            <a:r>
              <a:rPr lang="en-US" b="1" dirty="0">
                <a:highlight>
                  <a:srgbClr val="00FFFF"/>
                </a:highlight>
              </a:rPr>
              <a:t>Feature Selection Method:</a:t>
            </a:r>
          </a:p>
          <a:p>
            <a:pPr marL="742950" lvl="1" indent="-285750">
              <a:buFont typeface="Arial" panose="020B0604020202020204" pitchFamily="34" charset="0"/>
              <a:buChar char="•"/>
            </a:pPr>
            <a:r>
              <a:rPr lang="en-US" b="1" dirty="0">
                <a:highlight>
                  <a:srgbClr val="00FFFF"/>
                </a:highlight>
              </a:rPr>
              <a:t>Univariate – </a:t>
            </a:r>
            <a:r>
              <a:rPr lang="en-US" b="1" dirty="0" err="1">
                <a:highlight>
                  <a:srgbClr val="00FFFF"/>
                </a:highlight>
              </a:rPr>
              <a:t>SelectKBest</a:t>
            </a:r>
            <a:r>
              <a:rPr lang="en-US" b="1" dirty="0">
                <a:highlight>
                  <a:srgbClr val="00FFFF"/>
                </a:highlight>
              </a:rPr>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742950" lvl="1"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CA" dirty="0"/>
          </a:p>
        </p:txBody>
      </p:sp>
      <p:sp>
        <p:nvSpPr>
          <p:cNvPr id="17" name="Rectangle 16">
            <a:extLst>
              <a:ext uri="{FF2B5EF4-FFF2-40B4-BE49-F238E27FC236}">
                <a16:creationId xmlns:a16="http://schemas.microsoft.com/office/drawing/2014/main" id="{79903AE5-D2BB-405D-8B5A-8609179EDBF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C86E5EC7-5470-43BF-959D-03CA51081D4D}"/>
              </a:ext>
            </a:extLst>
          </p:cNvPr>
          <p:cNvPicPr>
            <a:picLocks noChangeAspect="1"/>
          </p:cNvPicPr>
          <p:nvPr/>
        </p:nvPicPr>
        <p:blipFill>
          <a:blip r:embed="rId2"/>
          <a:stretch>
            <a:fillRect/>
          </a:stretch>
        </p:blipFill>
        <p:spPr>
          <a:xfrm>
            <a:off x="4278686" y="1191140"/>
            <a:ext cx="7310366" cy="3776371"/>
          </a:xfrm>
          <a:prstGeom prst="rect">
            <a:avLst/>
          </a:prstGeom>
        </p:spPr>
      </p:pic>
      <p:grpSp>
        <p:nvGrpSpPr>
          <p:cNvPr id="16" name="Group 15">
            <a:extLst>
              <a:ext uri="{FF2B5EF4-FFF2-40B4-BE49-F238E27FC236}">
                <a16:creationId xmlns:a16="http://schemas.microsoft.com/office/drawing/2014/main" id="{1520D4DA-2060-4E64-BD99-0A960F46A8EA}"/>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2C1F6949-5F85-487F-9D04-C0C89312249E}"/>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B40C78FC-E135-4381-B85C-52B0D4606A8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49775740-39A8-47CB-BEA4-B5CF86F782EC}"/>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42E34FA3-83DF-40AA-A252-14433D98BBD7}"/>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DCA75F68-19B1-44AA-BCC9-1833B8E04D98}"/>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48940E3D-AFC9-4067-920F-541DEF5EF61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DFAA3A78-FCA8-4E29-83E7-9F70169D3EB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EA127DB8-D326-4072-A51D-9289810E4AC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0D6CF9FC-98E9-4DA3-824D-6052C1EF6C1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E610C21-86D5-4507-AB2F-D102DAEC19B0}"/>
              </a:ext>
            </a:extLst>
          </p:cNvPr>
          <p:cNvSpPr>
            <a:spLocks noGrp="1"/>
          </p:cNvSpPr>
          <p:nvPr>
            <p:ph type="sldNum" sz="quarter" idx="12"/>
          </p:nvPr>
        </p:nvSpPr>
        <p:spPr/>
        <p:txBody>
          <a:bodyPr/>
          <a:lstStyle/>
          <a:p>
            <a:fld id="{DC5255E4-8D8D-4D0C-85CA-09D4960285EC}" type="slidenum">
              <a:rPr lang="en-CA" smtClean="0"/>
              <a:t>22</a:t>
            </a:fld>
            <a:endParaRPr lang="en-CA"/>
          </a:p>
        </p:txBody>
      </p:sp>
    </p:spTree>
    <p:extLst>
      <p:ext uri="{BB962C8B-B14F-4D97-AF65-F5344CB8AC3E}">
        <p14:creationId xmlns:p14="http://schemas.microsoft.com/office/powerpoint/2010/main" val="3420252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b="1" dirty="0">
                <a:highlight>
                  <a:srgbClr val="00FFFF"/>
                </a:highlight>
              </a:rPr>
              <a:t>Feature Engineering &amp; Selection</a:t>
            </a:r>
          </a:p>
          <a:p>
            <a:pPr lvl="1"/>
            <a:r>
              <a:rPr lang="en-US" dirty="0"/>
              <a:t>Balanced Dataset</a:t>
            </a:r>
          </a:p>
          <a:p>
            <a:pPr lvl="1"/>
            <a:r>
              <a:rPr lang="en-US" dirty="0"/>
              <a:t>Features Extracted:</a:t>
            </a:r>
          </a:p>
          <a:p>
            <a:pPr marL="742950" lvl="1" indent="-285750">
              <a:buFont typeface="Arial" panose="020B0604020202020204" pitchFamily="34" charset="0"/>
              <a:buChar char="•"/>
            </a:pPr>
            <a:r>
              <a:rPr lang="en-US" dirty="0"/>
              <a:t>Counting Methods</a:t>
            </a:r>
          </a:p>
          <a:p>
            <a:pPr marL="1200150" lvl="2" indent="-285750">
              <a:buFont typeface="Arial" panose="020B0604020202020204" pitchFamily="34" charset="0"/>
              <a:buChar char="•"/>
            </a:pPr>
            <a:r>
              <a:rPr lang="en-US" dirty="0"/>
              <a:t>Bag of Words</a:t>
            </a:r>
          </a:p>
          <a:p>
            <a:pPr marL="1200150" lvl="2" indent="-285750">
              <a:buFont typeface="Arial" panose="020B0604020202020204" pitchFamily="34" charset="0"/>
              <a:buChar char="•"/>
            </a:pPr>
            <a:r>
              <a:rPr lang="en-US" dirty="0"/>
              <a:t>Bag of N-Grams</a:t>
            </a:r>
          </a:p>
          <a:p>
            <a:pPr marL="1200150" lvl="2" indent="-285750">
              <a:buFont typeface="Arial" panose="020B0604020202020204" pitchFamily="34" charset="0"/>
              <a:buChar char="•"/>
            </a:pPr>
            <a:r>
              <a:rPr lang="en-US" dirty="0"/>
              <a:t>PCA on Bag of Words</a:t>
            </a:r>
          </a:p>
          <a:p>
            <a:pPr marL="1200150" lvl="2" indent="-285750">
              <a:buFont typeface="Arial" panose="020B0604020202020204" pitchFamily="34" charset="0"/>
              <a:buChar char="•"/>
            </a:pPr>
            <a:r>
              <a:rPr lang="en-US" dirty="0"/>
              <a:t>Combined Features: BOW + Bag of N-Grams</a:t>
            </a:r>
          </a:p>
          <a:p>
            <a:pPr marL="1200150" lvl="2" indent="-285750">
              <a:buFont typeface="Arial" panose="020B0604020202020204" pitchFamily="34" charset="0"/>
              <a:buChar char="•"/>
            </a:pPr>
            <a:r>
              <a:rPr lang="en-US" dirty="0"/>
              <a:t>TF-IDF</a:t>
            </a:r>
          </a:p>
          <a:p>
            <a:pPr marL="742950" lvl="1" indent="-285750">
              <a:buFont typeface="Arial" panose="020B0604020202020204" pitchFamily="34" charset="0"/>
              <a:buChar char="•"/>
            </a:pPr>
            <a:r>
              <a:rPr lang="en-US" dirty="0"/>
              <a:t>Word Embeddings</a:t>
            </a:r>
          </a:p>
          <a:p>
            <a:pPr marL="1200150" lvl="2" indent="-285750">
              <a:buFont typeface="Arial" panose="020B0604020202020204" pitchFamily="34" charset="0"/>
              <a:buChar char="•"/>
            </a:pPr>
            <a:r>
              <a:rPr lang="en-US" dirty="0"/>
              <a:t>Word2Vec</a:t>
            </a:r>
          </a:p>
          <a:p>
            <a:pPr marL="1200150" lvl="2" indent="-285750">
              <a:buFont typeface="Arial" panose="020B0604020202020204" pitchFamily="34" charset="0"/>
              <a:buChar char="•"/>
            </a:pPr>
            <a:r>
              <a:rPr lang="en-US" dirty="0"/>
              <a:t>Word2Vec from </a:t>
            </a:r>
            <a:r>
              <a:rPr lang="en-US" dirty="0" err="1"/>
              <a:t>FastText</a:t>
            </a:r>
            <a:endParaRPr lang="en-US" dirty="0"/>
          </a:p>
          <a:p>
            <a:pPr marL="1200150" lvl="2" indent="-285750">
              <a:buFont typeface="Arial" panose="020B0604020202020204" pitchFamily="34" charset="0"/>
              <a:buChar char="•"/>
            </a:pPr>
            <a:r>
              <a:rPr lang="en-US" dirty="0"/>
              <a:t>Glove from FLAIR</a:t>
            </a:r>
          </a:p>
          <a:p>
            <a:pPr lvl="1"/>
            <a:r>
              <a:rPr lang="en-US" dirty="0"/>
              <a:t>Feature Selection Method:</a:t>
            </a:r>
          </a:p>
          <a:p>
            <a:pPr marL="742950" lvl="1" indent="-285750">
              <a:buFont typeface="Arial" panose="020B0604020202020204" pitchFamily="34" charset="0"/>
              <a:buChar char="•"/>
            </a:pPr>
            <a:r>
              <a:rPr lang="en-US" dirty="0"/>
              <a:t>Univariate – </a:t>
            </a:r>
            <a:r>
              <a:rPr lang="en-US" dirty="0" err="1"/>
              <a:t>SelectKBest</a:t>
            </a:r>
            <a:r>
              <a:rPr lang="en-US" dirty="0"/>
              <a:t> “Chi2’</a:t>
            </a:r>
          </a:p>
          <a:p>
            <a:pPr marL="742950" lvl="1" indent="-285750">
              <a:buFont typeface="Arial" panose="020B0604020202020204" pitchFamily="34" charset="0"/>
              <a:buChar char="•"/>
            </a:pPr>
            <a:r>
              <a:rPr lang="en-US" dirty="0"/>
              <a:t>PCA</a:t>
            </a:r>
            <a:endParaRPr lang="en-CA" dirty="0"/>
          </a:p>
          <a:p>
            <a:r>
              <a:rPr lang="en-CA" dirty="0"/>
              <a:t>Model Evaluation &amp; Selection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742950" lvl="1"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CA" dirty="0"/>
          </a:p>
        </p:txBody>
      </p:sp>
      <p:sp>
        <p:nvSpPr>
          <p:cNvPr id="17" name="Rectangle 16">
            <a:extLst>
              <a:ext uri="{FF2B5EF4-FFF2-40B4-BE49-F238E27FC236}">
                <a16:creationId xmlns:a16="http://schemas.microsoft.com/office/drawing/2014/main" id="{79903AE5-D2BB-405D-8B5A-8609179EDBF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a:extLst>
              <a:ext uri="{FF2B5EF4-FFF2-40B4-BE49-F238E27FC236}">
                <a16:creationId xmlns:a16="http://schemas.microsoft.com/office/drawing/2014/main" id="{F843E57E-2488-46FA-8CED-60472159659D}"/>
              </a:ext>
            </a:extLst>
          </p:cNvPr>
          <p:cNvPicPr>
            <a:picLocks noChangeAspect="1"/>
          </p:cNvPicPr>
          <p:nvPr/>
        </p:nvPicPr>
        <p:blipFill>
          <a:blip r:embed="rId2"/>
          <a:stretch>
            <a:fillRect/>
          </a:stretch>
        </p:blipFill>
        <p:spPr>
          <a:xfrm>
            <a:off x="4062324" y="1339750"/>
            <a:ext cx="7898652" cy="4346489"/>
          </a:xfrm>
          <a:prstGeom prst="rect">
            <a:avLst/>
          </a:prstGeom>
        </p:spPr>
      </p:pic>
      <p:grpSp>
        <p:nvGrpSpPr>
          <p:cNvPr id="16" name="Group 15">
            <a:extLst>
              <a:ext uri="{FF2B5EF4-FFF2-40B4-BE49-F238E27FC236}">
                <a16:creationId xmlns:a16="http://schemas.microsoft.com/office/drawing/2014/main" id="{9534D2F4-252A-4195-A305-458FFF00E9B7}"/>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0DFD60B1-E0FA-42C9-B6CE-30F835325292}"/>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F0A4CCE5-73A3-45AF-92C6-D8FBC89AE41E}"/>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E6A568E0-1762-493F-AAD2-D2AE30CB211E}"/>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2A28D889-A173-4C13-A696-C7668B3C9998}"/>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AB7A7088-86BA-4AC8-AFD5-7268DBD8DD60}"/>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8D3C17A1-3016-4AC8-A89F-9FBA13CEA431}"/>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16363DB5-FB8E-4F4F-98AD-E39864D1E4BF}"/>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EE7CEF81-2E70-4515-AC48-7DAFA1857A37}"/>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2012D556-E796-4091-A2DD-43439EAEA5E7}"/>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FA4271F9-A6B4-44BD-ACDC-4B752F881209}"/>
              </a:ext>
            </a:extLst>
          </p:cNvPr>
          <p:cNvSpPr>
            <a:spLocks noGrp="1"/>
          </p:cNvSpPr>
          <p:nvPr>
            <p:ph type="sldNum" sz="quarter" idx="12"/>
          </p:nvPr>
        </p:nvSpPr>
        <p:spPr/>
        <p:txBody>
          <a:bodyPr/>
          <a:lstStyle/>
          <a:p>
            <a:fld id="{DC5255E4-8D8D-4D0C-85CA-09D4960285EC}" type="slidenum">
              <a:rPr lang="en-CA" smtClean="0"/>
              <a:t>23</a:t>
            </a:fld>
            <a:endParaRPr lang="en-CA"/>
          </a:p>
        </p:txBody>
      </p:sp>
    </p:spTree>
    <p:extLst>
      <p:ext uri="{BB962C8B-B14F-4D97-AF65-F5344CB8AC3E}">
        <p14:creationId xmlns:p14="http://schemas.microsoft.com/office/powerpoint/2010/main" val="15741301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dirty="0"/>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8" name="Picture 17">
            <a:extLst>
              <a:ext uri="{FF2B5EF4-FFF2-40B4-BE49-F238E27FC236}">
                <a16:creationId xmlns:a16="http://schemas.microsoft.com/office/drawing/2014/main" id="{853FB567-9A02-4953-A242-C68327C402D0}"/>
              </a:ext>
            </a:extLst>
          </p:cNvPr>
          <p:cNvPicPr>
            <a:picLocks noChangeAspect="1"/>
          </p:cNvPicPr>
          <p:nvPr/>
        </p:nvPicPr>
        <p:blipFill>
          <a:blip r:embed="rId2"/>
          <a:stretch>
            <a:fillRect/>
          </a:stretch>
        </p:blipFill>
        <p:spPr>
          <a:xfrm>
            <a:off x="4335924" y="1191140"/>
            <a:ext cx="6960009" cy="4397880"/>
          </a:xfrm>
          <a:prstGeom prst="rect">
            <a:avLst/>
          </a:prstGeom>
        </p:spPr>
      </p:pic>
      <p:grpSp>
        <p:nvGrpSpPr>
          <p:cNvPr id="16" name="Group 15">
            <a:extLst>
              <a:ext uri="{FF2B5EF4-FFF2-40B4-BE49-F238E27FC236}">
                <a16:creationId xmlns:a16="http://schemas.microsoft.com/office/drawing/2014/main" id="{FE54880F-8558-4C6D-AF6D-69EF588794DB}"/>
              </a:ext>
            </a:extLst>
          </p:cNvPr>
          <p:cNvGrpSpPr/>
          <p:nvPr/>
        </p:nvGrpSpPr>
        <p:grpSpPr>
          <a:xfrm>
            <a:off x="231024" y="166051"/>
            <a:ext cx="11729954" cy="883920"/>
            <a:chOff x="3914274" y="166051"/>
            <a:chExt cx="8046703" cy="883920"/>
          </a:xfrm>
        </p:grpSpPr>
        <p:grpSp>
          <p:nvGrpSpPr>
            <p:cNvPr id="28" name="Group 27">
              <a:extLst>
                <a:ext uri="{FF2B5EF4-FFF2-40B4-BE49-F238E27FC236}">
                  <a16:creationId xmlns:a16="http://schemas.microsoft.com/office/drawing/2014/main" id="{08610EF4-8559-40C7-91A0-FBBEE22ECF3C}"/>
                </a:ext>
              </a:extLst>
            </p:cNvPr>
            <p:cNvGrpSpPr/>
            <p:nvPr/>
          </p:nvGrpSpPr>
          <p:grpSpPr>
            <a:xfrm>
              <a:off x="3914274" y="166051"/>
              <a:ext cx="8046703" cy="883920"/>
              <a:chOff x="3914274" y="166051"/>
              <a:chExt cx="8046703" cy="883920"/>
            </a:xfrm>
          </p:grpSpPr>
          <p:sp>
            <p:nvSpPr>
              <p:cNvPr id="30" name="Rectangle 29">
                <a:extLst>
                  <a:ext uri="{FF2B5EF4-FFF2-40B4-BE49-F238E27FC236}">
                    <a16:creationId xmlns:a16="http://schemas.microsoft.com/office/drawing/2014/main" id="{74238F6B-92A0-45FF-B2E8-41DE7ACC0055}"/>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1" name="Group 30">
                <a:extLst>
                  <a:ext uri="{FF2B5EF4-FFF2-40B4-BE49-F238E27FC236}">
                    <a16:creationId xmlns:a16="http://schemas.microsoft.com/office/drawing/2014/main" id="{1C8CE9E2-D3A6-4604-B1D5-AD88E085E68B}"/>
                  </a:ext>
                </a:extLst>
              </p:cNvPr>
              <p:cNvGrpSpPr/>
              <p:nvPr/>
            </p:nvGrpSpPr>
            <p:grpSpPr>
              <a:xfrm>
                <a:off x="4341815" y="308009"/>
                <a:ext cx="5704672" cy="601581"/>
                <a:chOff x="775912" y="5254575"/>
                <a:chExt cx="5704672" cy="601581"/>
              </a:xfrm>
            </p:grpSpPr>
            <p:sp>
              <p:nvSpPr>
                <p:cNvPr id="32" name="Rectangle: Rounded Corners 31">
                  <a:extLst>
                    <a:ext uri="{FF2B5EF4-FFF2-40B4-BE49-F238E27FC236}">
                      <a16:creationId xmlns:a16="http://schemas.microsoft.com/office/drawing/2014/main" id="{9703DB2C-8C83-4A93-91EE-08D743FD0FEC}"/>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3" name="Rectangle: Rounded Corners 32">
                  <a:extLst>
                    <a:ext uri="{FF2B5EF4-FFF2-40B4-BE49-F238E27FC236}">
                      <a16:creationId xmlns:a16="http://schemas.microsoft.com/office/drawing/2014/main" id="{44525A78-4E91-4BCE-8A56-ACDBA9C1644D}"/>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4" name="Rectangle: Rounded Corners 33">
                  <a:extLst>
                    <a:ext uri="{FF2B5EF4-FFF2-40B4-BE49-F238E27FC236}">
                      <a16:creationId xmlns:a16="http://schemas.microsoft.com/office/drawing/2014/main" id="{44F82063-CB71-458F-BA59-8561394775FC}"/>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5" name="Rectangle: Rounded Corners 34">
                  <a:extLst>
                    <a:ext uri="{FF2B5EF4-FFF2-40B4-BE49-F238E27FC236}">
                      <a16:creationId xmlns:a16="http://schemas.microsoft.com/office/drawing/2014/main" id="{BDE5945F-32F5-464B-94EB-1C7548816F3C}"/>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9" name="Rectangle: Rounded Corners 28">
              <a:extLst>
                <a:ext uri="{FF2B5EF4-FFF2-40B4-BE49-F238E27FC236}">
                  <a16:creationId xmlns:a16="http://schemas.microsoft.com/office/drawing/2014/main" id="{0C4EA242-570B-4B52-A2D4-7C321814864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FA49E5F1-5278-48F8-AAD3-637BA98AB357}"/>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94A86005-B527-40A2-A141-B134B444B13D}"/>
              </a:ext>
            </a:extLst>
          </p:cNvPr>
          <p:cNvSpPr>
            <a:spLocks noGrp="1"/>
          </p:cNvSpPr>
          <p:nvPr>
            <p:ph type="sldNum" sz="quarter" idx="12"/>
          </p:nvPr>
        </p:nvSpPr>
        <p:spPr/>
        <p:txBody>
          <a:bodyPr/>
          <a:lstStyle/>
          <a:p>
            <a:fld id="{DC5255E4-8D8D-4D0C-85CA-09D4960285EC}" type="slidenum">
              <a:rPr lang="en-CA" smtClean="0"/>
              <a:t>24</a:t>
            </a:fld>
            <a:endParaRPr lang="en-CA"/>
          </a:p>
        </p:txBody>
      </p:sp>
    </p:spTree>
    <p:extLst>
      <p:ext uri="{BB962C8B-B14F-4D97-AF65-F5344CB8AC3E}">
        <p14:creationId xmlns:p14="http://schemas.microsoft.com/office/powerpoint/2010/main" val="3210007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0"/>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b="1" dirty="0">
                <a:highlight>
                  <a:srgbClr val="00FFFF"/>
                </a:highlight>
              </a:rPr>
              <a:t>Features Selected</a:t>
            </a:r>
          </a:p>
          <a:p>
            <a:pPr marL="742950" lvl="1" indent="-285750">
              <a:buFont typeface="Arial" panose="020B0604020202020204" pitchFamily="34" charset="0"/>
              <a:buChar char="•"/>
            </a:pPr>
            <a:r>
              <a:rPr lang="en-US" b="1" dirty="0">
                <a:highlight>
                  <a:srgbClr val="00FFFF"/>
                </a:highlight>
              </a:rPr>
              <a:t>Bag of Words</a:t>
            </a:r>
          </a:p>
          <a:p>
            <a:pPr marL="742950" lvl="1" indent="-285750">
              <a:buFont typeface="Arial" panose="020B0604020202020204" pitchFamily="34" charset="0"/>
              <a:buChar char="•"/>
            </a:pPr>
            <a:r>
              <a:rPr lang="en-US" b="1" dirty="0">
                <a:highlight>
                  <a:srgbClr val="00FFFF"/>
                </a:highlight>
              </a:rPr>
              <a:t>Univariate </a:t>
            </a:r>
            <a:r>
              <a:rPr lang="en-US" b="1" dirty="0" err="1">
                <a:highlight>
                  <a:srgbClr val="00FFFF"/>
                </a:highlight>
              </a:rPr>
              <a:t>SelectKBest</a:t>
            </a:r>
            <a:r>
              <a:rPr lang="en-US" b="1" dirty="0">
                <a:highlight>
                  <a:srgbClr val="00FFFF"/>
                </a:highlight>
              </a:rPr>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dirty="0"/>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a:p>
            <a:endParaRPr lang="en-CA" dirty="0"/>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8377AC85-95FA-408D-BA8C-D127597D277A}"/>
              </a:ext>
            </a:extLst>
          </p:cNvPr>
          <p:cNvPicPr>
            <a:picLocks noChangeAspect="1"/>
          </p:cNvPicPr>
          <p:nvPr/>
        </p:nvPicPr>
        <p:blipFill>
          <a:blip r:embed="rId2"/>
          <a:stretch>
            <a:fillRect/>
          </a:stretch>
        </p:blipFill>
        <p:spPr>
          <a:xfrm>
            <a:off x="4431611" y="1191140"/>
            <a:ext cx="6963405" cy="3837177"/>
          </a:xfrm>
          <a:prstGeom prst="rect">
            <a:avLst/>
          </a:prstGeom>
        </p:spPr>
      </p:pic>
      <p:grpSp>
        <p:nvGrpSpPr>
          <p:cNvPr id="16" name="Group 15">
            <a:extLst>
              <a:ext uri="{FF2B5EF4-FFF2-40B4-BE49-F238E27FC236}">
                <a16:creationId xmlns:a16="http://schemas.microsoft.com/office/drawing/2014/main" id="{82AF7DBA-0540-4221-B0E9-958176DFD837}"/>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D88027AF-3B27-48FE-9906-D2B924900A48}"/>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406BDD6C-8FCB-4BC6-91C2-733046774B74}"/>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F180C704-866D-4220-991F-E801E713A2AB}"/>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AED7B90B-96AC-49F6-BA9E-BE31B322761B}"/>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69B16EEC-EE6C-472A-80BE-9C6A997FCADB}"/>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89107683-7587-4F51-8CE1-41DC09BB890E}"/>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6D6C37CF-6DEE-4FB2-8197-9D893E24D61B}"/>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6DB16C53-1682-4C2D-8F02-8E0E41D384E5}"/>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CCA96B63-A4BA-4203-80E7-F34B683536B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5DD7822B-77C9-4C29-84EA-E6FBAA9F2491}"/>
              </a:ext>
            </a:extLst>
          </p:cNvPr>
          <p:cNvSpPr>
            <a:spLocks noGrp="1"/>
          </p:cNvSpPr>
          <p:nvPr>
            <p:ph type="sldNum" sz="quarter" idx="12"/>
          </p:nvPr>
        </p:nvSpPr>
        <p:spPr/>
        <p:txBody>
          <a:bodyPr/>
          <a:lstStyle/>
          <a:p>
            <a:fld id="{DC5255E4-8D8D-4D0C-85CA-09D4960285EC}" type="slidenum">
              <a:rPr lang="en-CA" smtClean="0"/>
              <a:t>25</a:t>
            </a:fld>
            <a:endParaRPr lang="en-CA"/>
          </a:p>
        </p:txBody>
      </p:sp>
    </p:spTree>
    <p:extLst>
      <p:ext uri="{BB962C8B-B14F-4D97-AF65-F5344CB8AC3E}">
        <p14:creationId xmlns:p14="http://schemas.microsoft.com/office/powerpoint/2010/main" val="1825818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b="1" dirty="0">
                <a:highlight>
                  <a:srgbClr val="00FFFF"/>
                </a:highlight>
              </a:rPr>
              <a:t>Models Benchmark</a:t>
            </a:r>
          </a:p>
          <a:p>
            <a:pPr marL="742950" lvl="1" indent="-285750">
              <a:buFont typeface="Arial" panose="020B0604020202020204" pitchFamily="34" charset="0"/>
              <a:buChar char="•"/>
            </a:pPr>
            <a:r>
              <a:rPr lang="en-US" b="1" dirty="0">
                <a:highlight>
                  <a:srgbClr val="00FFFF"/>
                </a:highlight>
              </a:rPr>
              <a:t>Logistic Regression</a:t>
            </a:r>
          </a:p>
          <a:p>
            <a:pPr marL="742950" lvl="1" indent="-285750">
              <a:buFont typeface="Arial" panose="020B0604020202020204" pitchFamily="34" charset="0"/>
              <a:buChar char="•"/>
            </a:pPr>
            <a:r>
              <a:rPr lang="en-US" b="1" dirty="0">
                <a:highlight>
                  <a:srgbClr val="00FFFF"/>
                </a:highlight>
              </a:rPr>
              <a:t>Multinomial Naïve Bayes</a:t>
            </a:r>
          </a:p>
          <a:p>
            <a:pPr marL="742950" lvl="1" indent="-285750">
              <a:buFont typeface="Arial" panose="020B0604020202020204" pitchFamily="34" charset="0"/>
              <a:buChar char="•"/>
            </a:pPr>
            <a:r>
              <a:rPr lang="en-US" b="1" dirty="0">
                <a:highlight>
                  <a:srgbClr val="00FFFF"/>
                </a:highlight>
              </a:rPr>
              <a:t>Random Forest Classifier</a:t>
            </a:r>
          </a:p>
          <a:p>
            <a:pPr marL="742950" lvl="1" indent="-285750">
              <a:buFont typeface="Arial" panose="020B0604020202020204" pitchFamily="34" charset="0"/>
              <a:buChar char="•"/>
            </a:pPr>
            <a:r>
              <a:rPr lang="en-US" b="1" dirty="0">
                <a:highlight>
                  <a:srgbClr val="00FFFF"/>
                </a:highlight>
              </a:rPr>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dirty="0"/>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7B7D6CF9-EE86-4881-A566-CAD48FF12A6A}"/>
              </a:ext>
            </a:extLst>
          </p:cNvPr>
          <p:cNvPicPr>
            <a:picLocks noChangeAspect="1"/>
          </p:cNvPicPr>
          <p:nvPr/>
        </p:nvPicPr>
        <p:blipFill>
          <a:blip r:embed="rId2"/>
          <a:stretch>
            <a:fillRect/>
          </a:stretch>
        </p:blipFill>
        <p:spPr>
          <a:xfrm>
            <a:off x="4165809" y="1191140"/>
            <a:ext cx="7543632" cy="3289024"/>
          </a:xfrm>
          <a:prstGeom prst="rect">
            <a:avLst/>
          </a:prstGeom>
        </p:spPr>
      </p:pic>
      <p:grpSp>
        <p:nvGrpSpPr>
          <p:cNvPr id="16" name="Group 15">
            <a:extLst>
              <a:ext uri="{FF2B5EF4-FFF2-40B4-BE49-F238E27FC236}">
                <a16:creationId xmlns:a16="http://schemas.microsoft.com/office/drawing/2014/main" id="{5030E0AA-3C6A-41AA-A09B-1E6EB49BFCFB}"/>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00626630-CF1A-45D7-A97A-E0205578BBD7}"/>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33B3A7CA-98A3-40C0-BE21-009D09AD2B79}"/>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CDBEF149-2F88-454A-B0E3-14B86B5BFBAB}"/>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79E7B7B8-BAA3-4474-8743-8AC5BAFCC27A}"/>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054A6931-1663-4CDD-800B-7C707AEDFFCD}"/>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F87E68E3-B794-422C-955B-87504234A52D}"/>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9EACD272-BB36-49BB-AD65-A914E826820D}"/>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C425CB68-0454-4C95-B8F9-E6A761013E00}"/>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90926F40-FFF9-4230-997A-9CF53E9F746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A194079-407F-43BA-933A-6C409A8FCF2B}"/>
              </a:ext>
            </a:extLst>
          </p:cNvPr>
          <p:cNvSpPr>
            <a:spLocks noGrp="1"/>
          </p:cNvSpPr>
          <p:nvPr>
            <p:ph type="sldNum" sz="quarter" idx="12"/>
          </p:nvPr>
        </p:nvSpPr>
        <p:spPr/>
        <p:txBody>
          <a:bodyPr/>
          <a:lstStyle/>
          <a:p>
            <a:fld id="{DC5255E4-8D8D-4D0C-85CA-09D4960285EC}" type="slidenum">
              <a:rPr lang="en-CA" smtClean="0"/>
              <a:t>26</a:t>
            </a:fld>
            <a:endParaRPr lang="en-CA"/>
          </a:p>
        </p:txBody>
      </p:sp>
    </p:spTree>
    <p:extLst>
      <p:ext uri="{BB962C8B-B14F-4D97-AF65-F5344CB8AC3E}">
        <p14:creationId xmlns:p14="http://schemas.microsoft.com/office/powerpoint/2010/main" val="2940963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b="1" dirty="0">
                <a:highlight>
                  <a:srgbClr val="00FFFF"/>
                </a:highlight>
              </a:rPr>
              <a:t>Optimized Parameters</a:t>
            </a:r>
          </a:p>
          <a:p>
            <a:pPr marL="742950" lvl="1" indent="-285750">
              <a:buFont typeface="Arial" panose="020B0604020202020204" pitchFamily="34" charset="0"/>
              <a:buChar char="•"/>
            </a:pPr>
            <a:r>
              <a:rPr lang="en-US" b="1" dirty="0">
                <a:highlight>
                  <a:srgbClr val="00FFFF"/>
                </a:highlight>
              </a:rPr>
              <a:t>GridSearchCV</a:t>
            </a:r>
          </a:p>
          <a:p>
            <a:pPr lvl="1"/>
            <a:r>
              <a:rPr lang="en-US" dirty="0"/>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9BD3004E-96FA-497B-AD94-223F26FC9288}"/>
              </a:ext>
            </a:extLst>
          </p:cNvPr>
          <p:cNvPicPr>
            <a:picLocks noChangeAspect="1"/>
          </p:cNvPicPr>
          <p:nvPr/>
        </p:nvPicPr>
        <p:blipFill>
          <a:blip r:embed="rId2"/>
          <a:stretch>
            <a:fillRect/>
          </a:stretch>
        </p:blipFill>
        <p:spPr>
          <a:xfrm>
            <a:off x="4065402" y="1191140"/>
            <a:ext cx="7695823" cy="3457632"/>
          </a:xfrm>
          <a:prstGeom prst="rect">
            <a:avLst/>
          </a:prstGeom>
        </p:spPr>
      </p:pic>
      <p:grpSp>
        <p:nvGrpSpPr>
          <p:cNvPr id="16" name="Group 15">
            <a:extLst>
              <a:ext uri="{FF2B5EF4-FFF2-40B4-BE49-F238E27FC236}">
                <a16:creationId xmlns:a16="http://schemas.microsoft.com/office/drawing/2014/main" id="{9EA37249-1327-4A19-A502-05EF71E2AE52}"/>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4E4D054E-97B5-462A-9C74-BDB24ECE4DA7}"/>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8B0023F2-ACFF-45E6-9D16-604C47E210E7}"/>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439EBFDA-4151-4916-B9B1-20F39CAFB2C3}"/>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6545EE14-7B1E-4272-B344-833F5B8DD2B6}"/>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93EC8A96-A3DD-4005-B704-8FAA91FD8FA9}"/>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1A2F8BD2-9466-45CB-A00E-08C4896715A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04394F6F-18CE-449B-A03C-FF647A4555BC}"/>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57DE2601-373D-4F95-A41A-446662C97750}"/>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42E9F048-D21F-47F6-AD45-56724F6EFB9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81A58BE-7F4A-4E2E-A78F-CAC08A445C05}"/>
              </a:ext>
            </a:extLst>
          </p:cNvPr>
          <p:cNvSpPr>
            <a:spLocks noGrp="1"/>
          </p:cNvSpPr>
          <p:nvPr>
            <p:ph type="sldNum" sz="quarter" idx="12"/>
          </p:nvPr>
        </p:nvSpPr>
        <p:spPr/>
        <p:txBody>
          <a:bodyPr/>
          <a:lstStyle/>
          <a:p>
            <a:fld id="{DC5255E4-8D8D-4D0C-85CA-09D4960285EC}" type="slidenum">
              <a:rPr lang="en-CA" smtClean="0"/>
              <a:t>27</a:t>
            </a:fld>
            <a:endParaRPr lang="en-CA"/>
          </a:p>
        </p:txBody>
      </p:sp>
    </p:spTree>
    <p:extLst>
      <p:ext uri="{BB962C8B-B14F-4D97-AF65-F5344CB8AC3E}">
        <p14:creationId xmlns:p14="http://schemas.microsoft.com/office/powerpoint/2010/main" val="42403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b="1" dirty="0">
                <a:highlight>
                  <a:srgbClr val="00FFFF"/>
                </a:highlight>
              </a:rPr>
              <a:t>Ensemble Learning</a:t>
            </a:r>
          </a:p>
          <a:p>
            <a:pPr marL="742950" lvl="1" indent="-285750">
              <a:buFont typeface="Arial" panose="020B0604020202020204" pitchFamily="34" charset="0"/>
              <a:buChar char="•"/>
            </a:pPr>
            <a:r>
              <a:rPr lang="en-CA" b="1" dirty="0">
                <a:highlight>
                  <a:srgbClr val="00FFFF"/>
                </a:highlight>
              </a:rPr>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A8E8675A-6D6F-4DEE-9A9A-206654555214}"/>
              </a:ext>
            </a:extLst>
          </p:cNvPr>
          <p:cNvPicPr>
            <a:picLocks noChangeAspect="1"/>
          </p:cNvPicPr>
          <p:nvPr/>
        </p:nvPicPr>
        <p:blipFill>
          <a:blip r:embed="rId3"/>
          <a:stretch>
            <a:fillRect/>
          </a:stretch>
        </p:blipFill>
        <p:spPr>
          <a:xfrm>
            <a:off x="4299674" y="1191140"/>
            <a:ext cx="7275901" cy="4406174"/>
          </a:xfrm>
          <a:prstGeom prst="rect">
            <a:avLst/>
          </a:prstGeom>
        </p:spPr>
      </p:pic>
      <p:grpSp>
        <p:nvGrpSpPr>
          <p:cNvPr id="16" name="Group 15">
            <a:extLst>
              <a:ext uri="{FF2B5EF4-FFF2-40B4-BE49-F238E27FC236}">
                <a16:creationId xmlns:a16="http://schemas.microsoft.com/office/drawing/2014/main" id="{EA1B5E7B-D25C-4201-941F-1D8320529390}"/>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44CFAF14-76E2-4BA5-ACF9-78C8816F7035}"/>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14ECB344-880B-45D9-B146-CFEC58068D7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24287B00-651A-4171-B5FC-CB71F5EE4314}"/>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616A15B6-F74C-4EAD-9523-E1A916E24239}"/>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7C7223EA-89D1-48F8-9046-67C5ECED72ED}"/>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88DDEB5A-2037-4C54-80ED-28BF7C27A1C6}"/>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EA929DC9-61EA-4BA3-A5A6-935F7060A1C2}"/>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0D400677-E2E6-4D0A-AFD4-523265383BE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5F162118-ADD0-42BE-BAE1-1EB86DE3D40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0297542-AE27-49C6-A9A2-0DEB4A068A8E}"/>
              </a:ext>
            </a:extLst>
          </p:cNvPr>
          <p:cNvSpPr>
            <a:spLocks noGrp="1"/>
          </p:cNvSpPr>
          <p:nvPr>
            <p:ph type="sldNum" sz="quarter" idx="12"/>
          </p:nvPr>
        </p:nvSpPr>
        <p:spPr/>
        <p:txBody>
          <a:bodyPr/>
          <a:lstStyle/>
          <a:p>
            <a:fld id="{DC5255E4-8D8D-4D0C-85CA-09D4960285EC}" type="slidenum">
              <a:rPr lang="en-CA" smtClean="0"/>
              <a:t>28</a:t>
            </a:fld>
            <a:endParaRPr lang="en-CA"/>
          </a:p>
        </p:txBody>
      </p:sp>
    </p:spTree>
    <p:extLst>
      <p:ext uri="{BB962C8B-B14F-4D97-AF65-F5344CB8AC3E}">
        <p14:creationId xmlns:p14="http://schemas.microsoft.com/office/powerpoint/2010/main" val="1318493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b="1" dirty="0">
                <a:highlight>
                  <a:srgbClr val="00FFFF"/>
                </a:highlight>
              </a:rPr>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b="1" dirty="0">
                <a:highlight>
                  <a:srgbClr val="00FFFF"/>
                </a:highlight>
              </a:rPr>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05A05D77-A35F-47C3-8FB7-2BFD735AC3E9}"/>
              </a:ext>
            </a:extLst>
          </p:cNvPr>
          <p:cNvPicPr>
            <a:picLocks noChangeAspect="1"/>
          </p:cNvPicPr>
          <p:nvPr/>
        </p:nvPicPr>
        <p:blipFill>
          <a:blip r:embed="rId3"/>
          <a:stretch>
            <a:fillRect/>
          </a:stretch>
        </p:blipFill>
        <p:spPr>
          <a:xfrm>
            <a:off x="4047082" y="1191139"/>
            <a:ext cx="7772317" cy="4616889"/>
          </a:xfrm>
          <a:prstGeom prst="rect">
            <a:avLst/>
          </a:prstGeom>
        </p:spPr>
      </p:pic>
      <p:grpSp>
        <p:nvGrpSpPr>
          <p:cNvPr id="16" name="Group 15">
            <a:extLst>
              <a:ext uri="{FF2B5EF4-FFF2-40B4-BE49-F238E27FC236}">
                <a16:creationId xmlns:a16="http://schemas.microsoft.com/office/drawing/2014/main" id="{1DD18CF4-6561-48FA-B4EF-D5605A84D6B4}"/>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DD627D25-712D-4C44-8E92-48A3DF4078B6}"/>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F243965C-E42D-4579-8063-DE91F6044E1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02390B35-DF1E-434E-B70C-A8A897691901}"/>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56FCC53C-0001-4F7C-AC88-AF42B9121068}"/>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7450C859-956C-4733-9803-FF6165D717CC}"/>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E3D90B68-4F66-437C-ACE6-3DE4677A2B1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457C1BFB-BDE9-4AA4-8B5C-60BFD01321B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BE0F2E6E-4E39-4343-BFE8-D0595DED2151}"/>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923C31DE-C8ED-470B-995E-F32B2175E72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F0519E0-24CD-4FC1-9F9F-674DE6366DF1}"/>
              </a:ext>
            </a:extLst>
          </p:cNvPr>
          <p:cNvSpPr>
            <a:spLocks noGrp="1"/>
          </p:cNvSpPr>
          <p:nvPr>
            <p:ph type="sldNum" sz="quarter" idx="12"/>
          </p:nvPr>
        </p:nvSpPr>
        <p:spPr/>
        <p:txBody>
          <a:bodyPr/>
          <a:lstStyle/>
          <a:p>
            <a:fld id="{DC5255E4-8D8D-4D0C-85CA-09D4960285EC}" type="slidenum">
              <a:rPr lang="en-CA" smtClean="0"/>
              <a:t>29</a:t>
            </a:fld>
            <a:endParaRPr lang="en-CA"/>
          </a:p>
        </p:txBody>
      </p:sp>
    </p:spTree>
    <p:extLst>
      <p:ext uri="{BB962C8B-B14F-4D97-AF65-F5344CB8AC3E}">
        <p14:creationId xmlns:p14="http://schemas.microsoft.com/office/powerpoint/2010/main" val="1984575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lstStyle/>
          <a:p>
            <a:r>
              <a:rPr lang="en-US" b="1" dirty="0">
                <a:highlight>
                  <a:srgbClr val="00FFFF"/>
                </a:highlight>
              </a:rPr>
              <a:t>Project Definition</a:t>
            </a:r>
          </a:p>
          <a:p>
            <a:r>
              <a:rPr lang="en-US" dirty="0"/>
              <a:t>Existing Work</a:t>
            </a:r>
          </a:p>
        </p:txBody>
      </p:sp>
      <p:sp>
        <p:nvSpPr>
          <p:cNvPr id="16" name="Rectangle 15">
            <a:extLst>
              <a:ext uri="{FF2B5EF4-FFF2-40B4-BE49-F238E27FC236}">
                <a16:creationId xmlns:a16="http://schemas.microsoft.com/office/drawing/2014/main" id="{B81C1845-6AEA-4B54-AF9C-82A162F9CCC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 name="Group 3">
            <a:extLst>
              <a:ext uri="{FF2B5EF4-FFF2-40B4-BE49-F238E27FC236}">
                <a16:creationId xmlns:a16="http://schemas.microsoft.com/office/drawing/2014/main" id="{551B5836-292A-4E77-AFE1-9A028A0BCF6E}"/>
              </a:ext>
            </a:extLst>
          </p:cNvPr>
          <p:cNvGrpSpPr/>
          <p:nvPr/>
        </p:nvGrpSpPr>
        <p:grpSpPr>
          <a:xfrm>
            <a:off x="231024" y="166051"/>
            <a:ext cx="11729953" cy="883920"/>
            <a:chOff x="3914274" y="166051"/>
            <a:chExt cx="8046703" cy="883920"/>
          </a:xfrm>
        </p:grpSpPr>
        <p:grpSp>
          <p:nvGrpSpPr>
            <p:cNvPr id="3" name="Group 2">
              <a:extLst>
                <a:ext uri="{FF2B5EF4-FFF2-40B4-BE49-F238E27FC236}">
                  <a16:creationId xmlns:a16="http://schemas.microsoft.com/office/drawing/2014/main" id="{24C46AB7-0881-4E3E-84DC-FF8B2C61CF40}"/>
                </a:ext>
              </a:extLst>
            </p:cNvPr>
            <p:cNvGrpSpPr/>
            <p:nvPr/>
          </p:nvGrpSpPr>
          <p:grpSpPr>
            <a:xfrm>
              <a:off x="3914274" y="166051"/>
              <a:ext cx="8046703" cy="883920"/>
              <a:chOff x="3914274" y="166051"/>
              <a:chExt cx="8046703" cy="883920"/>
            </a:xfrm>
          </p:grpSpPr>
          <p:sp>
            <p:nvSpPr>
              <p:cNvPr id="2" name="Rectangle 1">
                <a:extLst>
                  <a:ext uri="{FF2B5EF4-FFF2-40B4-BE49-F238E27FC236}">
                    <a16:creationId xmlns:a16="http://schemas.microsoft.com/office/drawing/2014/main" id="{2C172702-FF8A-46C2-B1B4-47249F7D8379}"/>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 name="Group 5">
                <a:extLst>
                  <a:ext uri="{FF2B5EF4-FFF2-40B4-BE49-F238E27FC236}">
                    <a16:creationId xmlns:a16="http://schemas.microsoft.com/office/drawing/2014/main" id="{8478AFE6-A354-4212-8E93-7D3DBBF671C4}"/>
                  </a:ext>
                </a:extLst>
              </p:cNvPr>
              <p:cNvGrpSpPr/>
              <p:nvPr/>
            </p:nvGrpSpPr>
            <p:grpSpPr>
              <a:xfrm>
                <a:off x="4341815" y="308009"/>
                <a:ext cx="5704672" cy="601581"/>
                <a:chOff x="775912" y="5254575"/>
                <a:chExt cx="5704672" cy="601581"/>
              </a:xfrm>
            </p:grpSpPr>
            <p:sp>
              <p:nvSpPr>
                <p:cNvPr id="11" name="Rectangle: Rounded Corners 10">
                  <a:extLst>
                    <a:ext uri="{FF2B5EF4-FFF2-40B4-BE49-F238E27FC236}">
                      <a16:creationId xmlns:a16="http://schemas.microsoft.com/office/drawing/2014/main" id="{EF79A3B7-7ED0-4F21-84A9-643FE152D5E8}"/>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12" name="Rectangle: Rounded Corners 11">
                  <a:extLst>
                    <a:ext uri="{FF2B5EF4-FFF2-40B4-BE49-F238E27FC236}">
                      <a16:creationId xmlns:a16="http://schemas.microsoft.com/office/drawing/2014/main" id="{5EA4D143-5283-4AD4-8866-3FCBADEFC9FA}"/>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13" name="Rectangle: Rounded Corners 12">
                  <a:extLst>
                    <a:ext uri="{FF2B5EF4-FFF2-40B4-BE49-F238E27FC236}">
                      <a16:creationId xmlns:a16="http://schemas.microsoft.com/office/drawing/2014/main" id="{17D92602-BCEC-43E0-AAED-543B675195D2}"/>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15" name="Rectangle: Rounded Corners 14">
                  <a:extLst>
                    <a:ext uri="{FF2B5EF4-FFF2-40B4-BE49-F238E27FC236}">
                      <a16:creationId xmlns:a16="http://schemas.microsoft.com/office/drawing/2014/main" id="{A29B8F65-71A1-4FD0-BD5A-A72CB46BF90E}"/>
                    </a:ext>
                  </a:extLst>
                </p:cNvPr>
                <p:cNvSpPr/>
                <p:nvPr/>
              </p:nvSpPr>
              <p:spPr>
                <a:xfrm>
                  <a:off x="775912" y="5260917"/>
                  <a:ext cx="1243827"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Introduction</a:t>
                  </a:r>
                  <a:r>
                    <a:rPr lang="en-US" sz="1200" b="1" dirty="0">
                      <a:solidFill>
                        <a:schemeClr val="tx1"/>
                      </a:solidFill>
                    </a:rPr>
                    <a:t> </a:t>
                  </a:r>
                  <a:endParaRPr lang="en-CA" sz="1200" b="1" dirty="0">
                    <a:solidFill>
                      <a:schemeClr val="tx1"/>
                    </a:solidFill>
                  </a:endParaRPr>
                </a:p>
              </p:txBody>
            </p:sp>
          </p:grpSp>
        </p:grpSp>
        <p:sp>
          <p:nvSpPr>
            <p:cNvPr id="17" name="Rectangle: Rounded Corners 16">
              <a:extLst>
                <a:ext uri="{FF2B5EF4-FFF2-40B4-BE49-F238E27FC236}">
                  <a16:creationId xmlns:a16="http://schemas.microsoft.com/office/drawing/2014/main" id="{D29230D8-6292-4EDA-A758-987EDB281E6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graphicFrame>
        <p:nvGraphicFramePr>
          <p:cNvPr id="19" name="Table 5">
            <a:extLst>
              <a:ext uri="{FF2B5EF4-FFF2-40B4-BE49-F238E27FC236}">
                <a16:creationId xmlns:a16="http://schemas.microsoft.com/office/drawing/2014/main" id="{C5FE924C-BD94-48B0-AF66-4A97783F6F20}"/>
              </a:ext>
            </a:extLst>
          </p:cNvPr>
          <p:cNvGraphicFramePr>
            <a:graphicFrameLocks noGrp="1"/>
          </p:cNvGraphicFramePr>
          <p:nvPr>
            <p:extLst>
              <p:ext uri="{D42A27DB-BD31-4B8C-83A1-F6EECF244321}">
                <p14:modId xmlns:p14="http://schemas.microsoft.com/office/powerpoint/2010/main" val="2111603056"/>
              </p:ext>
            </p:extLst>
          </p:nvPr>
        </p:nvGraphicFramePr>
        <p:xfrm>
          <a:off x="4201236" y="1190352"/>
          <a:ext cx="7472777" cy="3959179"/>
        </p:xfrm>
        <a:graphic>
          <a:graphicData uri="http://schemas.openxmlformats.org/drawingml/2006/table">
            <a:tbl>
              <a:tblPr firstRow="1" bandRow="1">
                <a:tableStyleId>{5C22544A-7EE6-4342-B048-85BDC9FD1C3A}</a:tableStyleId>
              </a:tblPr>
              <a:tblGrid>
                <a:gridCol w="7472777">
                  <a:extLst>
                    <a:ext uri="{9D8B030D-6E8A-4147-A177-3AD203B41FA5}">
                      <a16:colId xmlns:a16="http://schemas.microsoft.com/office/drawing/2014/main" val="3510288886"/>
                    </a:ext>
                  </a:extLst>
                </a:gridCol>
              </a:tblGrid>
              <a:tr h="4186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Project Definition: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2000" dirty="0"/>
                        <a:t>Conversation Identification</a:t>
                      </a:r>
                      <a:endParaRPr lang="en-CA" sz="2000" dirty="0"/>
                    </a:p>
                  </a:txBody>
                  <a:tcPr/>
                </a:tc>
                <a:extLst>
                  <a:ext uri="{0D108BD9-81ED-4DB2-BD59-A6C34878D82A}">
                    <a16:rowId xmlns:a16="http://schemas.microsoft.com/office/drawing/2014/main" val="2163894249"/>
                  </a:ext>
                </a:extLst>
              </a:tr>
              <a:tr h="10322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problem we will examine is a supervised multi-class text classification problem.  </a:t>
                      </a:r>
                    </a:p>
                  </a:txBody>
                  <a:tcPr/>
                </a:tc>
                <a:extLst>
                  <a:ext uri="{0D108BD9-81ED-4DB2-BD59-A6C34878D82A}">
                    <a16:rowId xmlns:a16="http://schemas.microsoft.com/office/drawing/2014/main" val="2370029621"/>
                  </a:ext>
                </a:extLst>
              </a:tr>
              <a:tr h="7225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Goal:</a:t>
                      </a:r>
                      <a:r>
                        <a:rPr lang="en-US" dirty="0"/>
                        <a:t>  </a:t>
                      </a:r>
                      <a:r>
                        <a:rPr lang="en-US" i="1" dirty="0"/>
                        <a:t>The goal is to investigate which supervised machine learning methods will give the best results in classifying the texts from our dataset into the pre-defined categories.</a:t>
                      </a:r>
                    </a:p>
                  </a:txBody>
                  <a:tcPr/>
                </a:tc>
                <a:extLst>
                  <a:ext uri="{0D108BD9-81ED-4DB2-BD59-A6C34878D82A}">
                    <a16:rowId xmlns:a16="http://schemas.microsoft.com/office/drawing/2014/main" val="3922965590"/>
                  </a:ext>
                </a:extLst>
              </a:tr>
              <a:tr h="1341950">
                <a:tc>
                  <a:txBody>
                    <a:bodyPr/>
                    <a:lstStyle/>
                    <a:p>
                      <a:pPr marL="285750" lvl="0" indent="-285750">
                        <a:buFont typeface="Arial" panose="020B0604020202020204" pitchFamily="34" charset="0"/>
                        <a:buChar char="•"/>
                      </a:pPr>
                      <a:r>
                        <a:rPr lang="en-US" b="1" dirty="0"/>
                        <a:t>Input:</a:t>
                      </a:r>
                      <a:r>
                        <a:rPr lang="en-US" dirty="0"/>
                        <a:t> conversation dialogue text and labels</a:t>
                      </a:r>
                    </a:p>
                    <a:p>
                      <a:pPr marL="285750" lvl="0" indent="-285750">
                        <a:buFont typeface="Arial" panose="020B0604020202020204" pitchFamily="34" charset="0"/>
                        <a:buChar char="•"/>
                      </a:pPr>
                      <a:r>
                        <a:rPr lang="en-US" b="1" dirty="0"/>
                        <a:t>Output:</a:t>
                      </a:r>
                      <a:r>
                        <a:rPr lang="en-US" dirty="0"/>
                        <a:t> model that predicts the “</a:t>
                      </a:r>
                      <a:r>
                        <a:rPr lang="en-US" dirty="0" err="1"/>
                        <a:t>instruction_id</a:t>
                      </a:r>
                      <a:r>
                        <a:rPr lang="en-US" dirty="0"/>
                        <a:t>” category correctly</a:t>
                      </a:r>
                    </a:p>
                  </a:txBody>
                  <a:tcPr/>
                </a:tc>
                <a:extLst>
                  <a:ext uri="{0D108BD9-81ED-4DB2-BD59-A6C34878D82A}">
                    <a16:rowId xmlns:a16="http://schemas.microsoft.com/office/drawing/2014/main" val="4120445709"/>
                  </a:ext>
                </a:extLst>
              </a:tr>
            </a:tbl>
          </a:graphicData>
        </a:graphic>
      </p:graphicFrame>
      <p:graphicFrame>
        <p:nvGraphicFramePr>
          <p:cNvPr id="20" name="Content Placeholder 2">
            <a:extLst>
              <a:ext uri="{FF2B5EF4-FFF2-40B4-BE49-F238E27FC236}">
                <a16:creationId xmlns:a16="http://schemas.microsoft.com/office/drawing/2014/main" id="{9D0832ED-6189-41FB-943B-CFEC9A0A0358}"/>
              </a:ext>
            </a:extLst>
          </p:cNvPr>
          <p:cNvGraphicFramePr>
            <a:graphicFrameLocks/>
          </p:cNvGraphicFramePr>
          <p:nvPr>
            <p:extLst>
              <p:ext uri="{D42A27DB-BD31-4B8C-83A1-F6EECF244321}">
                <p14:modId xmlns:p14="http://schemas.microsoft.com/office/powerpoint/2010/main" val="2242927108"/>
              </p:ext>
            </p:extLst>
          </p:nvPr>
        </p:nvGraphicFramePr>
        <p:xfrm>
          <a:off x="294774" y="3870959"/>
          <a:ext cx="3546308" cy="28789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Footer Placeholder 6">
            <a:extLst>
              <a:ext uri="{FF2B5EF4-FFF2-40B4-BE49-F238E27FC236}">
                <a16:creationId xmlns:a16="http://schemas.microsoft.com/office/drawing/2014/main" id="{58E9D6D8-8E39-4BAD-8BB9-EC78A113FC61}"/>
              </a:ext>
            </a:extLst>
          </p:cNvPr>
          <p:cNvSpPr>
            <a:spLocks noGrp="1"/>
          </p:cNvSpPr>
          <p:nvPr>
            <p:ph type="ftr" sz="quarter" idx="11"/>
          </p:nvPr>
        </p:nvSpPr>
        <p:spPr/>
        <p:txBody>
          <a:bodyPr/>
          <a:lstStyle/>
          <a:p>
            <a:endParaRPr lang="en-CA"/>
          </a:p>
        </p:txBody>
      </p:sp>
      <p:sp>
        <p:nvSpPr>
          <p:cNvPr id="8" name="Slide Number Placeholder 7">
            <a:extLst>
              <a:ext uri="{FF2B5EF4-FFF2-40B4-BE49-F238E27FC236}">
                <a16:creationId xmlns:a16="http://schemas.microsoft.com/office/drawing/2014/main" id="{40524E0D-06F5-46C5-95F3-47BAA2F634A4}"/>
              </a:ext>
            </a:extLst>
          </p:cNvPr>
          <p:cNvSpPr>
            <a:spLocks noGrp="1"/>
          </p:cNvSpPr>
          <p:nvPr>
            <p:ph type="sldNum" sz="quarter" idx="12"/>
          </p:nvPr>
        </p:nvSpPr>
        <p:spPr/>
        <p:txBody>
          <a:bodyPr/>
          <a:lstStyle/>
          <a:p>
            <a:fld id="{DC5255E4-8D8D-4D0C-85CA-09D4960285EC}" type="slidenum">
              <a:rPr lang="en-CA" smtClean="0"/>
              <a:t>3</a:t>
            </a:fld>
            <a:endParaRPr lang="en-CA"/>
          </a:p>
        </p:txBody>
      </p:sp>
    </p:spTree>
    <p:extLst>
      <p:ext uri="{BB962C8B-B14F-4D97-AF65-F5344CB8AC3E}">
        <p14:creationId xmlns:p14="http://schemas.microsoft.com/office/powerpoint/2010/main" val="14858414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b="1" dirty="0">
                <a:highlight>
                  <a:srgbClr val="00FFFF"/>
                </a:highlight>
              </a:rPr>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b="1" dirty="0">
                <a:highlight>
                  <a:srgbClr val="00FFFF"/>
                </a:highlight>
              </a:rPr>
              <a:t>Stacking</a:t>
            </a:r>
          </a:p>
          <a:p>
            <a:pPr marL="742950" lvl="1" indent="-285750">
              <a:buFont typeface="Arial" panose="020B0604020202020204" pitchFamily="34" charset="0"/>
              <a:buChar char="•"/>
            </a:pPr>
            <a:r>
              <a:rPr lang="en-CA" dirty="0"/>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256DB421-5CFC-4C74-9EB2-BAF0CA45A8C1}"/>
              </a:ext>
            </a:extLst>
          </p:cNvPr>
          <p:cNvPicPr>
            <a:picLocks noChangeAspect="1"/>
          </p:cNvPicPr>
          <p:nvPr/>
        </p:nvPicPr>
        <p:blipFill>
          <a:blip r:embed="rId3"/>
          <a:stretch>
            <a:fillRect/>
          </a:stretch>
        </p:blipFill>
        <p:spPr>
          <a:xfrm>
            <a:off x="4160467" y="1191140"/>
            <a:ext cx="7505693" cy="4215177"/>
          </a:xfrm>
          <a:prstGeom prst="rect">
            <a:avLst/>
          </a:prstGeom>
        </p:spPr>
      </p:pic>
      <p:grpSp>
        <p:nvGrpSpPr>
          <p:cNvPr id="16" name="Group 15">
            <a:extLst>
              <a:ext uri="{FF2B5EF4-FFF2-40B4-BE49-F238E27FC236}">
                <a16:creationId xmlns:a16="http://schemas.microsoft.com/office/drawing/2014/main" id="{90A13998-B8BC-42A1-93AF-6B8FEB43436C}"/>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FD7F8518-78BE-42FC-85C4-926900809F40}"/>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8F09ADBC-92E6-44C5-916E-E54BCB667B7C}"/>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0DE32014-CADF-4CDC-ADD7-1F9CCFB233D1}"/>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3BD02B40-FD78-4772-A562-30E2A6B1417B}"/>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1E806B4D-728C-48D7-9DBE-0BC1441AFB83}"/>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FE051185-FB7D-431F-9A74-AB0AEA9224BF}"/>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928D3894-A018-4030-8730-95CECE5990E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E6C37823-B496-4873-9997-F72909768B54}"/>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E008DA80-9BE0-41DD-A4EA-75F64C638BC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151ED9E-5B2A-4CC3-8812-9FD70720A46A}"/>
              </a:ext>
            </a:extLst>
          </p:cNvPr>
          <p:cNvSpPr>
            <a:spLocks noGrp="1"/>
          </p:cNvSpPr>
          <p:nvPr>
            <p:ph type="sldNum" sz="quarter" idx="12"/>
          </p:nvPr>
        </p:nvSpPr>
        <p:spPr/>
        <p:txBody>
          <a:bodyPr/>
          <a:lstStyle/>
          <a:p>
            <a:fld id="{DC5255E4-8D8D-4D0C-85CA-09D4960285EC}" type="slidenum">
              <a:rPr lang="en-CA" smtClean="0"/>
              <a:t>30</a:t>
            </a:fld>
            <a:endParaRPr lang="en-CA"/>
          </a:p>
        </p:txBody>
      </p:sp>
    </p:spTree>
    <p:extLst>
      <p:ext uri="{BB962C8B-B14F-4D97-AF65-F5344CB8AC3E}">
        <p14:creationId xmlns:p14="http://schemas.microsoft.com/office/powerpoint/2010/main" val="23708309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1"/>
            <a:ext cx="3683250" cy="5641978"/>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dirty="0"/>
              <a:t>Data Exploration</a:t>
            </a:r>
          </a:p>
          <a:p>
            <a:r>
              <a:rPr lang="en-CA" dirty="0"/>
              <a:t>Feature Engineering &amp; Selection</a:t>
            </a:r>
          </a:p>
          <a:p>
            <a:r>
              <a:rPr lang="en-CA" b="1" dirty="0">
                <a:highlight>
                  <a:srgbClr val="00FFFF"/>
                </a:highlight>
              </a:rPr>
              <a:t>Model Evaluation &amp; Selection</a:t>
            </a:r>
            <a:endParaRPr lang="en-US" b="1" u="sng" dirty="0">
              <a:highlight>
                <a:srgbClr val="00FFFF"/>
              </a:highlight>
            </a:endParaRPr>
          </a:p>
          <a:p>
            <a:pPr lvl="1"/>
            <a:r>
              <a:rPr lang="en-US" dirty="0"/>
              <a:t>Features Selected</a:t>
            </a:r>
          </a:p>
          <a:p>
            <a:pPr marL="742950" lvl="1" indent="-285750">
              <a:buFont typeface="Arial" panose="020B0604020202020204" pitchFamily="34" charset="0"/>
              <a:buChar char="•"/>
            </a:pPr>
            <a:r>
              <a:rPr lang="en-US" dirty="0"/>
              <a:t>Bag of Words</a:t>
            </a:r>
          </a:p>
          <a:p>
            <a:pPr marL="742950" lvl="1" indent="-285750">
              <a:buFont typeface="Arial" panose="020B0604020202020204" pitchFamily="34" charset="0"/>
              <a:buChar char="•"/>
            </a:pPr>
            <a:r>
              <a:rPr lang="en-US" dirty="0"/>
              <a:t>Univariate </a:t>
            </a:r>
            <a:r>
              <a:rPr lang="en-US" dirty="0" err="1"/>
              <a:t>SelectKBest</a:t>
            </a:r>
            <a:r>
              <a:rPr lang="en-US" dirty="0"/>
              <a:t> - chi2</a:t>
            </a:r>
          </a:p>
          <a:p>
            <a:pPr lvl="1"/>
            <a:r>
              <a:rPr lang="en-US" dirty="0"/>
              <a:t>Models Benchmark</a:t>
            </a:r>
          </a:p>
          <a:p>
            <a:pPr marL="742950" lvl="1" indent="-285750">
              <a:buFont typeface="Arial" panose="020B0604020202020204" pitchFamily="34" charset="0"/>
              <a:buChar char="•"/>
            </a:pPr>
            <a:r>
              <a:rPr lang="en-US" dirty="0"/>
              <a:t>Logistic Regression</a:t>
            </a:r>
          </a:p>
          <a:p>
            <a:pPr marL="742950" lvl="1" indent="-285750">
              <a:buFont typeface="Arial" panose="020B0604020202020204" pitchFamily="34" charset="0"/>
              <a:buChar char="•"/>
            </a:pPr>
            <a:r>
              <a:rPr lang="en-US" dirty="0"/>
              <a:t>Multinomial Naïve Bayes</a:t>
            </a:r>
          </a:p>
          <a:p>
            <a:pPr marL="742950" lvl="1" indent="-285750">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Linear SVC</a:t>
            </a:r>
          </a:p>
          <a:p>
            <a:pPr lvl="1"/>
            <a:r>
              <a:rPr lang="en-US" dirty="0"/>
              <a:t>Optimized Parameters</a:t>
            </a:r>
          </a:p>
          <a:p>
            <a:pPr marL="742950" lvl="1" indent="-285750">
              <a:buFont typeface="Arial" panose="020B0604020202020204" pitchFamily="34" charset="0"/>
              <a:buChar char="•"/>
            </a:pPr>
            <a:r>
              <a:rPr lang="en-US" dirty="0"/>
              <a:t>GridSearchCV</a:t>
            </a:r>
          </a:p>
          <a:p>
            <a:pPr lvl="1"/>
            <a:r>
              <a:rPr lang="en-US" b="1" dirty="0">
                <a:highlight>
                  <a:srgbClr val="00FFFF"/>
                </a:highlight>
              </a:rPr>
              <a:t>Ensemble Learning</a:t>
            </a:r>
          </a:p>
          <a:p>
            <a:pPr marL="742950" lvl="1" indent="-285750">
              <a:buFont typeface="Arial" panose="020B0604020202020204" pitchFamily="34" charset="0"/>
              <a:buChar char="•"/>
            </a:pPr>
            <a:r>
              <a:rPr lang="en-CA" dirty="0"/>
              <a:t>Bagging</a:t>
            </a:r>
          </a:p>
          <a:p>
            <a:pPr marL="742950" lvl="1" indent="-285750">
              <a:buFont typeface="Arial" panose="020B0604020202020204" pitchFamily="34" charset="0"/>
              <a:buChar char="•"/>
            </a:pPr>
            <a:r>
              <a:rPr lang="en-CA" dirty="0"/>
              <a:t>Boosting</a:t>
            </a:r>
          </a:p>
          <a:p>
            <a:pPr marL="742950" lvl="1" indent="-285750">
              <a:buFont typeface="Arial" panose="020B0604020202020204" pitchFamily="34" charset="0"/>
              <a:buChar char="•"/>
            </a:pPr>
            <a:r>
              <a:rPr lang="en-CA" dirty="0"/>
              <a:t>Stacking</a:t>
            </a:r>
          </a:p>
          <a:p>
            <a:pPr marL="742950" lvl="1" indent="-285750">
              <a:buFont typeface="Arial" panose="020B0604020202020204" pitchFamily="34" charset="0"/>
              <a:buChar char="•"/>
            </a:pPr>
            <a:r>
              <a:rPr lang="en-CA" b="1" dirty="0">
                <a:highlight>
                  <a:srgbClr val="00FFFF"/>
                </a:highlight>
              </a:rPr>
              <a:t>Voting</a:t>
            </a:r>
          </a:p>
        </p:txBody>
      </p:sp>
      <p:sp>
        <p:nvSpPr>
          <p:cNvPr id="17" name="Rectangle 16">
            <a:extLst>
              <a:ext uri="{FF2B5EF4-FFF2-40B4-BE49-F238E27FC236}">
                <a16:creationId xmlns:a16="http://schemas.microsoft.com/office/drawing/2014/main" id="{8CF57AA0-B203-4CE2-9B03-14DF17C7FF79}"/>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45FBF824-AC86-401B-890E-8547B74462AC}"/>
              </a:ext>
            </a:extLst>
          </p:cNvPr>
          <p:cNvPicPr>
            <a:picLocks noChangeAspect="1"/>
          </p:cNvPicPr>
          <p:nvPr/>
        </p:nvPicPr>
        <p:blipFill>
          <a:blip r:embed="rId3"/>
          <a:stretch>
            <a:fillRect/>
          </a:stretch>
        </p:blipFill>
        <p:spPr>
          <a:xfrm>
            <a:off x="4271979" y="1324491"/>
            <a:ext cx="7282669" cy="4034586"/>
          </a:xfrm>
          <a:prstGeom prst="rect">
            <a:avLst/>
          </a:prstGeom>
        </p:spPr>
      </p:pic>
      <p:grpSp>
        <p:nvGrpSpPr>
          <p:cNvPr id="16" name="Group 15">
            <a:extLst>
              <a:ext uri="{FF2B5EF4-FFF2-40B4-BE49-F238E27FC236}">
                <a16:creationId xmlns:a16="http://schemas.microsoft.com/office/drawing/2014/main" id="{75F56714-DE1D-439E-A30C-026A70279876}"/>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14932B48-9022-4CC2-8BD8-6461C6A28513}"/>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5D6952AC-180D-4782-A4BD-5C1B9B21D73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F9EF07AA-5F95-4F9E-A70D-BC6FDFB985D4}"/>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BE2B27DB-E18D-4722-A842-5A8A72412AAB}"/>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2" name="Rectangle: Rounded Corners 31">
                  <a:extLst>
                    <a:ext uri="{FF2B5EF4-FFF2-40B4-BE49-F238E27FC236}">
                      <a16:creationId xmlns:a16="http://schemas.microsoft.com/office/drawing/2014/main" id="{416801EB-A49E-4EB6-A5E8-70E023E1E92E}"/>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3" name="Rectangle: Rounded Corners 32">
                  <a:extLst>
                    <a:ext uri="{FF2B5EF4-FFF2-40B4-BE49-F238E27FC236}">
                      <a16:creationId xmlns:a16="http://schemas.microsoft.com/office/drawing/2014/main" id="{3B1BC2D3-B32C-4E2E-9783-8245C611A52B}"/>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8AF9425A-7CD0-45E3-B3F4-C75059A75383}"/>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31D83DBD-BDB3-4E20-AD6B-0DC7C5610710}"/>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BAEA2A1A-3729-4416-B4E8-25D149B45E8D}"/>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DF45E6F-9860-47F7-9569-FFEA1A5B84F6}"/>
              </a:ext>
            </a:extLst>
          </p:cNvPr>
          <p:cNvSpPr>
            <a:spLocks noGrp="1"/>
          </p:cNvSpPr>
          <p:nvPr>
            <p:ph type="sldNum" sz="quarter" idx="12"/>
          </p:nvPr>
        </p:nvSpPr>
        <p:spPr/>
        <p:txBody>
          <a:bodyPr/>
          <a:lstStyle/>
          <a:p>
            <a:fld id="{DC5255E4-8D8D-4D0C-85CA-09D4960285EC}" type="slidenum">
              <a:rPr lang="en-CA" smtClean="0"/>
              <a:t>31</a:t>
            </a:fld>
            <a:endParaRPr lang="en-CA"/>
          </a:p>
        </p:txBody>
      </p:sp>
    </p:spTree>
    <p:extLst>
      <p:ext uri="{BB962C8B-B14F-4D97-AF65-F5344CB8AC3E}">
        <p14:creationId xmlns:p14="http://schemas.microsoft.com/office/powerpoint/2010/main" val="3942674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b="1" dirty="0">
                <a:highlight>
                  <a:srgbClr val="00FFFF"/>
                </a:highlight>
              </a:rPr>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a:t>
            </a:r>
            <a:r>
              <a:rPr lang="en-CA" dirty="0"/>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7" name="Picture 6">
            <a:extLst>
              <a:ext uri="{FF2B5EF4-FFF2-40B4-BE49-F238E27FC236}">
                <a16:creationId xmlns:a16="http://schemas.microsoft.com/office/drawing/2014/main" id="{92FFD43A-DB46-41F6-9AAC-059A6A5428A5}"/>
              </a:ext>
            </a:extLst>
          </p:cNvPr>
          <p:cNvPicPr>
            <a:picLocks noChangeAspect="1"/>
          </p:cNvPicPr>
          <p:nvPr/>
        </p:nvPicPr>
        <p:blipFill>
          <a:blip r:embed="rId2"/>
          <a:stretch>
            <a:fillRect/>
          </a:stretch>
        </p:blipFill>
        <p:spPr>
          <a:xfrm>
            <a:off x="4057208" y="1191140"/>
            <a:ext cx="7753792" cy="1951457"/>
          </a:xfrm>
          <a:prstGeom prst="rect">
            <a:avLst/>
          </a:prstGeom>
        </p:spPr>
      </p:pic>
      <p:sp>
        <p:nvSpPr>
          <p:cNvPr id="20" name="TextBox 19">
            <a:extLst>
              <a:ext uri="{FF2B5EF4-FFF2-40B4-BE49-F238E27FC236}">
                <a16:creationId xmlns:a16="http://schemas.microsoft.com/office/drawing/2014/main" id="{5F989D0D-201A-4577-AE2F-DE52E820649A}"/>
              </a:ext>
            </a:extLst>
          </p:cNvPr>
          <p:cNvSpPr txBox="1"/>
          <p:nvPr/>
        </p:nvSpPr>
        <p:spPr>
          <a:xfrm>
            <a:off x="4076137" y="3108197"/>
            <a:ext cx="7042774" cy="351138"/>
          </a:xfrm>
          <a:prstGeom prst="rect">
            <a:avLst/>
          </a:prstGeom>
          <a:solidFill>
            <a:schemeClr val="bg1"/>
          </a:solidFill>
        </p:spPr>
        <p:txBody>
          <a:bodyPr wrap="square" rtlCol="0">
            <a:noAutofit/>
          </a:bodyPr>
          <a:lstStyle/>
          <a:p>
            <a:r>
              <a:rPr lang="en-US" dirty="0"/>
              <a:t>Baseline Models Benchmarks</a:t>
            </a:r>
            <a:endParaRPr lang="en-CA" dirty="0"/>
          </a:p>
        </p:txBody>
      </p:sp>
      <p:grpSp>
        <p:nvGrpSpPr>
          <p:cNvPr id="16" name="Group 15">
            <a:extLst>
              <a:ext uri="{FF2B5EF4-FFF2-40B4-BE49-F238E27FC236}">
                <a16:creationId xmlns:a16="http://schemas.microsoft.com/office/drawing/2014/main" id="{6636DFAE-F72C-4907-86B2-B3823FA31A94}"/>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3AB9AF8C-958A-454E-8EBF-CCD4A7D5AB5C}"/>
                </a:ext>
              </a:extLst>
            </p:cNvPr>
            <p:cNvGrpSpPr/>
            <p:nvPr/>
          </p:nvGrpSpPr>
          <p:grpSpPr>
            <a:xfrm>
              <a:off x="3914274" y="166051"/>
              <a:ext cx="8046703" cy="883920"/>
              <a:chOff x="3914274" y="166051"/>
              <a:chExt cx="8046703" cy="883920"/>
            </a:xfrm>
          </p:grpSpPr>
          <p:sp>
            <p:nvSpPr>
              <p:cNvPr id="19" name="Rectangle 18">
                <a:extLst>
                  <a:ext uri="{FF2B5EF4-FFF2-40B4-BE49-F238E27FC236}">
                    <a16:creationId xmlns:a16="http://schemas.microsoft.com/office/drawing/2014/main" id="{517C5157-159F-4A9D-A0BD-33BC1DA26557}"/>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8" name="Group 27">
                <a:extLst>
                  <a:ext uri="{FF2B5EF4-FFF2-40B4-BE49-F238E27FC236}">
                    <a16:creationId xmlns:a16="http://schemas.microsoft.com/office/drawing/2014/main" id="{8AF5BC4B-F27B-4E99-8FD8-F0958435FE8B}"/>
                  </a:ext>
                </a:extLst>
              </p:cNvPr>
              <p:cNvGrpSpPr/>
              <p:nvPr/>
            </p:nvGrpSpPr>
            <p:grpSpPr>
              <a:xfrm>
                <a:off x="4341815" y="308009"/>
                <a:ext cx="5704672" cy="601581"/>
                <a:chOff x="775912" y="5254575"/>
                <a:chExt cx="5704672" cy="601581"/>
              </a:xfrm>
            </p:grpSpPr>
            <p:sp>
              <p:nvSpPr>
                <p:cNvPr id="29" name="Rectangle: Rounded Corners 28">
                  <a:extLst>
                    <a:ext uri="{FF2B5EF4-FFF2-40B4-BE49-F238E27FC236}">
                      <a16:creationId xmlns:a16="http://schemas.microsoft.com/office/drawing/2014/main" id="{6B9016CD-FA84-4EA8-95EC-AEBE37B1043D}"/>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30" name="Rectangle: Rounded Corners 29">
                  <a:extLst>
                    <a:ext uri="{FF2B5EF4-FFF2-40B4-BE49-F238E27FC236}">
                      <a16:creationId xmlns:a16="http://schemas.microsoft.com/office/drawing/2014/main" id="{3A924C9D-0B09-4588-B536-A34E9BC0A6F3}"/>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31" name="Rectangle: Rounded Corners 30">
                  <a:extLst>
                    <a:ext uri="{FF2B5EF4-FFF2-40B4-BE49-F238E27FC236}">
                      <a16:creationId xmlns:a16="http://schemas.microsoft.com/office/drawing/2014/main" id="{C9F63A5F-FFE7-466A-ABA9-285CE2666267}"/>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2" name="Rectangle: Rounded Corners 31">
                  <a:extLst>
                    <a:ext uri="{FF2B5EF4-FFF2-40B4-BE49-F238E27FC236}">
                      <a16:creationId xmlns:a16="http://schemas.microsoft.com/office/drawing/2014/main" id="{FF1E1694-5A48-4489-A4A0-7287FEF64833}"/>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18" name="Rectangle: Rounded Corners 17">
              <a:extLst>
                <a:ext uri="{FF2B5EF4-FFF2-40B4-BE49-F238E27FC236}">
                  <a16:creationId xmlns:a16="http://schemas.microsoft.com/office/drawing/2014/main" id="{8037C55C-F9EA-4FAA-9C73-660584EF580A}"/>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2D8B105D-985D-4DB6-80C8-09912CA387C1}"/>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726ABE48-D9E0-478B-876F-8DC5145FF615}"/>
              </a:ext>
            </a:extLst>
          </p:cNvPr>
          <p:cNvSpPr>
            <a:spLocks noGrp="1"/>
          </p:cNvSpPr>
          <p:nvPr>
            <p:ph type="sldNum" sz="quarter" idx="12"/>
          </p:nvPr>
        </p:nvSpPr>
        <p:spPr/>
        <p:txBody>
          <a:bodyPr/>
          <a:lstStyle/>
          <a:p>
            <a:fld id="{DC5255E4-8D8D-4D0C-85CA-09D4960285EC}" type="slidenum">
              <a:rPr lang="en-CA" smtClean="0"/>
              <a:t>32</a:t>
            </a:fld>
            <a:endParaRPr lang="en-CA"/>
          </a:p>
        </p:txBody>
      </p:sp>
    </p:spTree>
    <p:extLst>
      <p:ext uri="{BB962C8B-B14F-4D97-AF65-F5344CB8AC3E}">
        <p14:creationId xmlns:p14="http://schemas.microsoft.com/office/powerpoint/2010/main" val="3946750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b="1" dirty="0">
                <a:highlight>
                  <a:srgbClr val="00FFFF"/>
                </a:highlight>
              </a:rPr>
              <a:t>Feature Optimized Models Benchmarks</a:t>
            </a:r>
            <a:endParaRPr lang="en-CA" b="1" dirty="0">
              <a:highlight>
                <a:srgbClr val="00FFFF"/>
              </a:highlight>
            </a:endParaRPr>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a:t>
            </a:r>
            <a:r>
              <a:rPr lang="en-CA" dirty="0"/>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a:extLst>
              <a:ext uri="{FF2B5EF4-FFF2-40B4-BE49-F238E27FC236}">
                <a16:creationId xmlns:a16="http://schemas.microsoft.com/office/drawing/2014/main" id="{26C95495-08E4-436E-A256-50B4F36C06E1}"/>
              </a:ext>
            </a:extLst>
          </p:cNvPr>
          <p:cNvPicPr>
            <a:picLocks noChangeAspect="1"/>
          </p:cNvPicPr>
          <p:nvPr/>
        </p:nvPicPr>
        <p:blipFill>
          <a:blip r:embed="rId2"/>
          <a:stretch>
            <a:fillRect/>
          </a:stretch>
        </p:blipFill>
        <p:spPr>
          <a:xfrm>
            <a:off x="5286043" y="3333357"/>
            <a:ext cx="4328106" cy="283622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DC7595CE-54D7-4CF7-B7E1-0E0EF56A8F07}"/>
              </a:ext>
            </a:extLst>
          </p:cNvPr>
          <p:cNvPicPr>
            <a:picLocks noChangeAspect="1"/>
          </p:cNvPicPr>
          <p:nvPr/>
        </p:nvPicPr>
        <p:blipFill>
          <a:blip r:embed="rId3"/>
          <a:stretch>
            <a:fillRect/>
          </a:stretch>
        </p:blipFill>
        <p:spPr>
          <a:xfrm>
            <a:off x="4107826" y="1191140"/>
            <a:ext cx="7042774" cy="1804932"/>
          </a:xfrm>
          <a:prstGeom prst="rect">
            <a:avLst/>
          </a:prstGeom>
        </p:spPr>
      </p:pic>
      <p:sp>
        <p:nvSpPr>
          <p:cNvPr id="18" name="TextBox 17">
            <a:extLst>
              <a:ext uri="{FF2B5EF4-FFF2-40B4-BE49-F238E27FC236}">
                <a16:creationId xmlns:a16="http://schemas.microsoft.com/office/drawing/2014/main" id="{1FCAB627-7FC1-4296-B4B0-72C422C98C93}"/>
              </a:ext>
            </a:extLst>
          </p:cNvPr>
          <p:cNvSpPr txBox="1"/>
          <p:nvPr/>
        </p:nvSpPr>
        <p:spPr>
          <a:xfrm>
            <a:off x="4470378" y="6175515"/>
            <a:ext cx="6934493" cy="351138"/>
          </a:xfrm>
          <a:prstGeom prst="rect">
            <a:avLst/>
          </a:prstGeom>
          <a:solidFill>
            <a:schemeClr val="bg1"/>
          </a:solidFill>
        </p:spPr>
        <p:txBody>
          <a:bodyPr wrap="square" rtlCol="0">
            <a:noAutofit/>
          </a:bodyPr>
          <a:lstStyle/>
          <a:p>
            <a:r>
              <a:rPr lang="en-US" dirty="0"/>
              <a:t>Comparison of Baseline and Feature Optimized Models Benchmarks.</a:t>
            </a:r>
            <a:endParaRPr lang="en-CA" dirty="0"/>
          </a:p>
        </p:txBody>
      </p:sp>
      <p:sp>
        <p:nvSpPr>
          <p:cNvPr id="20" name="TextBox 19">
            <a:extLst>
              <a:ext uri="{FF2B5EF4-FFF2-40B4-BE49-F238E27FC236}">
                <a16:creationId xmlns:a16="http://schemas.microsoft.com/office/drawing/2014/main" id="{D2D854C3-709E-47A5-90E3-611F07A21BC5}"/>
              </a:ext>
            </a:extLst>
          </p:cNvPr>
          <p:cNvSpPr txBox="1"/>
          <p:nvPr/>
        </p:nvSpPr>
        <p:spPr>
          <a:xfrm>
            <a:off x="4107825" y="2961672"/>
            <a:ext cx="7042774" cy="351138"/>
          </a:xfrm>
          <a:prstGeom prst="rect">
            <a:avLst/>
          </a:prstGeom>
          <a:solidFill>
            <a:schemeClr val="bg1"/>
          </a:solidFill>
        </p:spPr>
        <p:txBody>
          <a:bodyPr wrap="square" rtlCol="0">
            <a:noAutofit/>
          </a:bodyPr>
          <a:lstStyle/>
          <a:p>
            <a:pPr algn="ctr"/>
            <a:r>
              <a:rPr lang="en-US" dirty="0"/>
              <a:t>Feature Optimized Models Benchmarks</a:t>
            </a:r>
            <a:endParaRPr lang="en-CA" dirty="0"/>
          </a:p>
        </p:txBody>
      </p:sp>
      <p:grpSp>
        <p:nvGrpSpPr>
          <p:cNvPr id="21" name="Group 20">
            <a:extLst>
              <a:ext uri="{FF2B5EF4-FFF2-40B4-BE49-F238E27FC236}">
                <a16:creationId xmlns:a16="http://schemas.microsoft.com/office/drawing/2014/main" id="{D9A63CB9-89CB-45E2-A5D9-5F8FC196539D}"/>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FDE6D369-49D9-4BC7-B2C9-B2EC2625A523}"/>
                </a:ext>
              </a:extLst>
            </p:cNvPr>
            <p:cNvGrpSpPr/>
            <p:nvPr/>
          </p:nvGrpSpPr>
          <p:grpSpPr>
            <a:xfrm>
              <a:off x="3914274" y="166051"/>
              <a:ext cx="8046703" cy="883920"/>
              <a:chOff x="3914274" y="166051"/>
              <a:chExt cx="8046703" cy="883920"/>
            </a:xfrm>
          </p:grpSpPr>
          <p:sp>
            <p:nvSpPr>
              <p:cNvPr id="24" name="Rectangle 23">
                <a:extLst>
                  <a:ext uri="{FF2B5EF4-FFF2-40B4-BE49-F238E27FC236}">
                    <a16:creationId xmlns:a16="http://schemas.microsoft.com/office/drawing/2014/main" id="{66290705-E10B-43C3-A4AF-F5F444AE5F88}"/>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AC1ACED5-F74F-4747-87C6-DE652CD46F2B}"/>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7D8170B2-208C-48D6-A20A-2A47A74384A6}"/>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64D0B9F9-8E91-4569-BA20-CA23CCF95E58}"/>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28" name="Rectangle: Rounded Corners 27">
                  <a:extLst>
                    <a:ext uri="{FF2B5EF4-FFF2-40B4-BE49-F238E27FC236}">
                      <a16:creationId xmlns:a16="http://schemas.microsoft.com/office/drawing/2014/main" id="{7308C904-3204-4DB0-9054-2497EE230DC2}"/>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9" name="Rectangle: Rounded Corners 28">
                  <a:extLst>
                    <a:ext uri="{FF2B5EF4-FFF2-40B4-BE49-F238E27FC236}">
                      <a16:creationId xmlns:a16="http://schemas.microsoft.com/office/drawing/2014/main" id="{58C4D769-4CD7-4BB9-AB4D-20592D08291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3ACF66A0-83E0-4DD6-9199-C91FE455089B}"/>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3682242B-3A14-46D1-AB22-591E750A19C1}"/>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518C3AA3-F9B7-47A0-932D-AB257E8EC555}"/>
              </a:ext>
            </a:extLst>
          </p:cNvPr>
          <p:cNvSpPr>
            <a:spLocks noGrp="1"/>
          </p:cNvSpPr>
          <p:nvPr>
            <p:ph type="sldNum" sz="quarter" idx="12"/>
          </p:nvPr>
        </p:nvSpPr>
        <p:spPr/>
        <p:txBody>
          <a:bodyPr/>
          <a:lstStyle/>
          <a:p>
            <a:fld id="{DC5255E4-8D8D-4D0C-85CA-09D4960285EC}" type="slidenum">
              <a:rPr lang="en-CA" smtClean="0"/>
              <a:t>33</a:t>
            </a:fld>
            <a:endParaRPr lang="en-CA"/>
          </a:p>
        </p:txBody>
      </p:sp>
    </p:spTree>
    <p:extLst>
      <p:ext uri="{BB962C8B-B14F-4D97-AF65-F5344CB8AC3E}">
        <p14:creationId xmlns:p14="http://schemas.microsoft.com/office/powerpoint/2010/main" val="2295189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7B3102C-2B8D-4AB9-ABD3-96395372C4EC}"/>
              </a:ext>
            </a:extLst>
          </p:cNvPr>
          <p:cNvSpPr txBox="1"/>
          <p:nvPr/>
        </p:nvSpPr>
        <p:spPr>
          <a:xfrm>
            <a:off x="4095434" y="6245191"/>
            <a:ext cx="3206780" cy="369332"/>
          </a:xfrm>
          <a:prstGeom prst="rect">
            <a:avLst/>
          </a:prstGeom>
          <a:solidFill>
            <a:schemeClr val="bg1"/>
          </a:solidFill>
        </p:spPr>
        <p:txBody>
          <a:bodyPr wrap="square" rtlCol="0">
            <a:normAutofit/>
          </a:bodyPr>
          <a:lstStyle/>
          <a:p>
            <a:pPr algn="ctr"/>
            <a:r>
              <a:rPr lang="en-US" dirty="0"/>
              <a:t>Training / Testing Errors</a:t>
            </a:r>
            <a:endParaRPr lang="en-CA" dirty="0"/>
          </a:p>
        </p:txBody>
      </p:sp>
      <p:sp>
        <p:nvSpPr>
          <p:cNvPr id="18" name="TextBox 17">
            <a:extLst>
              <a:ext uri="{FF2B5EF4-FFF2-40B4-BE49-F238E27FC236}">
                <a16:creationId xmlns:a16="http://schemas.microsoft.com/office/drawing/2014/main" id="{B5567B30-1C6F-49B8-B25D-CC99D30CBA4A}"/>
              </a:ext>
            </a:extLst>
          </p:cNvPr>
          <p:cNvSpPr txBox="1"/>
          <p:nvPr/>
        </p:nvSpPr>
        <p:spPr>
          <a:xfrm>
            <a:off x="4078392" y="2887790"/>
            <a:ext cx="7854325" cy="351138"/>
          </a:xfrm>
          <a:prstGeom prst="rect">
            <a:avLst/>
          </a:prstGeom>
          <a:solidFill>
            <a:schemeClr val="bg1"/>
          </a:solidFill>
        </p:spPr>
        <p:txBody>
          <a:bodyPr wrap="square" rtlCol="0">
            <a:noAutofit/>
          </a:bodyPr>
          <a:lstStyle/>
          <a:p>
            <a:pPr algn="ctr"/>
            <a:r>
              <a:rPr lang="en-US" dirty="0"/>
              <a:t>Hyperparameters Tuned Benchmarks</a:t>
            </a:r>
            <a:endParaRPr lang="en-CA" dirty="0"/>
          </a:p>
        </p:txBody>
      </p:sp>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b="1" dirty="0">
                <a:highlight>
                  <a:srgbClr val="00FFFF"/>
                </a:highlight>
              </a:rPr>
              <a:t>Hyperparameter Tuned Benchmarks</a:t>
            </a:r>
            <a:endParaRPr lang="en-CA" b="1" dirty="0">
              <a:highlight>
                <a:srgbClr val="00FFFF"/>
              </a:highlight>
            </a:endParaRPr>
          </a:p>
          <a:p>
            <a:pPr marL="742950" lvl="1" indent="-285750" fontAlgn="t">
              <a:buFont typeface="Arial" panose="020B0604020202020204" pitchFamily="34" charset="0"/>
              <a:buChar char="•"/>
            </a:pPr>
            <a:r>
              <a:rPr lang="en-US" b="1" dirty="0">
                <a:highlight>
                  <a:srgbClr val="00FFFF"/>
                </a:highlight>
              </a:rPr>
              <a:t>Learning Curves</a:t>
            </a:r>
            <a:endParaRPr lang="en-CA" b="1" dirty="0">
              <a:highlight>
                <a:srgbClr val="00FFFF"/>
              </a:highlight>
            </a:endParaRPr>
          </a:p>
          <a:p>
            <a:pPr marL="742950" lvl="1" indent="-285750" fontAlgn="t">
              <a:buFont typeface="Arial" panose="020B0604020202020204" pitchFamily="34" charset="0"/>
              <a:buChar char="•"/>
            </a:pPr>
            <a:r>
              <a:rPr lang="en-US" b="1" dirty="0">
                <a:highlight>
                  <a:srgbClr val="00FFFF"/>
                </a:highlight>
              </a:rPr>
              <a:t>ROC Curves / AUC</a:t>
            </a:r>
            <a:endParaRPr lang="en-CA" b="1" dirty="0">
              <a:highlight>
                <a:srgbClr val="00FFFF"/>
              </a:highlight>
            </a:endParaRPr>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a:t>
            </a:r>
            <a:r>
              <a:rPr lang="en-CA" dirty="0"/>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9EEF0B73-4006-40E3-8043-335C2BC5866D}"/>
              </a:ext>
            </a:extLst>
          </p:cNvPr>
          <p:cNvPicPr>
            <a:picLocks noChangeAspect="1"/>
          </p:cNvPicPr>
          <p:nvPr/>
        </p:nvPicPr>
        <p:blipFill>
          <a:blip r:embed="rId2"/>
          <a:stretch>
            <a:fillRect/>
          </a:stretch>
        </p:blipFill>
        <p:spPr>
          <a:xfrm>
            <a:off x="4383612" y="1122815"/>
            <a:ext cx="7276139" cy="1873759"/>
          </a:xfrm>
          <a:prstGeom prst="rect">
            <a:avLst/>
          </a:prstGeom>
        </p:spPr>
      </p:pic>
      <p:pic>
        <p:nvPicPr>
          <p:cNvPr id="4" name="Picture 3">
            <a:extLst>
              <a:ext uri="{FF2B5EF4-FFF2-40B4-BE49-F238E27FC236}">
                <a16:creationId xmlns:a16="http://schemas.microsoft.com/office/drawing/2014/main" id="{B492C4DA-467D-47D4-B30D-29CF2E4067E7}"/>
              </a:ext>
            </a:extLst>
          </p:cNvPr>
          <p:cNvPicPr>
            <a:picLocks noChangeAspect="1"/>
          </p:cNvPicPr>
          <p:nvPr/>
        </p:nvPicPr>
        <p:blipFill>
          <a:blip r:embed="rId3"/>
          <a:stretch>
            <a:fillRect/>
          </a:stretch>
        </p:blipFill>
        <p:spPr>
          <a:xfrm>
            <a:off x="4078392" y="3334377"/>
            <a:ext cx="3108646" cy="3000031"/>
          </a:xfrm>
          <a:prstGeom prst="rect">
            <a:avLst/>
          </a:prstGeom>
        </p:spPr>
      </p:pic>
      <p:pic>
        <p:nvPicPr>
          <p:cNvPr id="6" name="Picture 5">
            <a:extLst>
              <a:ext uri="{FF2B5EF4-FFF2-40B4-BE49-F238E27FC236}">
                <a16:creationId xmlns:a16="http://schemas.microsoft.com/office/drawing/2014/main" id="{64848AD0-F5D9-47F9-9DFA-A8D61D16F30E}"/>
              </a:ext>
            </a:extLst>
          </p:cNvPr>
          <p:cNvPicPr>
            <a:picLocks noChangeAspect="1"/>
          </p:cNvPicPr>
          <p:nvPr/>
        </p:nvPicPr>
        <p:blipFill>
          <a:blip r:embed="rId4"/>
          <a:stretch>
            <a:fillRect/>
          </a:stretch>
        </p:blipFill>
        <p:spPr>
          <a:xfrm>
            <a:off x="8023976" y="3238928"/>
            <a:ext cx="3787770" cy="3101975"/>
          </a:xfrm>
          <a:prstGeom prst="rect">
            <a:avLst/>
          </a:prstGeom>
        </p:spPr>
      </p:pic>
      <p:sp>
        <p:nvSpPr>
          <p:cNvPr id="22" name="TextBox 21">
            <a:extLst>
              <a:ext uri="{FF2B5EF4-FFF2-40B4-BE49-F238E27FC236}">
                <a16:creationId xmlns:a16="http://schemas.microsoft.com/office/drawing/2014/main" id="{DC8B90B5-BC15-485C-BD4C-0F350A45B24B}"/>
              </a:ext>
            </a:extLst>
          </p:cNvPr>
          <p:cNvSpPr txBox="1"/>
          <p:nvPr/>
        </p:nvSpPr>
        <p:spPr>
          <a:xfrm>
            <a:off x="8021681" y="6297406"/>
            <a:ext cx="3787770" cy="285851"/>
          </a:xfrm>
          <a:prstGeom prst="rect">
            <a:avLst/>
          </a:prstGeom>
          <a:solidFill>
            <a:schemeClr val="bg1"/>
          </a:solidFill>
        </p:spPr>
        <p:txBody>
          <a:bodyPr wrap="square" rtlCol="0">
            <a:normAutofit fontScale="85000" lnSpcReduction="20000"/>
          </a:bodyPr>
          <a:lstStyle/>
          <a:p>
            <a:pPr algn="ctr"/>
            <a:r>
              <a:rPr lang="en-US" dirty="0"/>
              <a:t>ROC Curves / AUC</a:t>
            </a:r>
            <a:endParaRPr lang="en-CA" dirty="0"/>
          </a:p>
        </p:txBody>
      </p:sp>
      <p:grpSp>
        <p:nvGrpSpPr>
          <p:cNvPr id="20" name="Group 19">
            <a:extLst>
              <a:ext uri="{FF2B5EF4-FFF2-40B4-BE49-F238E27FC236}">
                <a16:creationId xmlns:a16="http://schemas.microsoft.com/office/drawing/2014/main" id="{14FFC96C-96C5-4684-A13C-874AB2C1ECF7}"/>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443C101F-67EA-43EB-B329-FF473F3BAB4E}"/>
                </a:ext>
              </a:extLst>
            </p:cNvPr>
            <p:cNvGrpSpPr/>
            <p:nvPr/>
          </p:nvGrpSpPr>
          <p:grpSpPr>
            <a:xfrm>
              <a:off x="3914274" y="166051"/>
              <a:ext cx="8046703" cy="883920"/>
              <a:chOff x="3914274" y="166051"/>
              <a:chExt cx="8046703" cy="883920"/>
            </a:xfrm>
          </p:grpSpPr>
          <p:sp>
            <p:nvSpPr>
              <p:cNvPr id="25" name="Rectangle 24">
                <a:extLst>
                  <a:ext uri="{FF2B5EF4-FFF2-40B4-BE49-F238E27FC236}">
                    <a16:creationId xmlns:a16="http://schemas.microsoft.com/office/drawing/2014/main" id="{EE58D97F-76A8-4339-8979-F5B0D342DC87}"/>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6" name="Group 25">
                <a:extLst>
                  <a:ext uri="{FF2B5EF4-FFF2-40B4-BE49-F238E27FC236}">
                    <a16:creationId xmlns:a16="http://schemas.microsoft.com/office/drawing/2014/main" id="{A1104B42-5084-4A20-A48D-761397FA8D5F}"/>
                  </a:ext>
                </a:extLst>
              </p:cNvPr>
              <p:cNvGrpSpPr/>
              <p:nvPr/>
            </p:nvGrpSpPr>
            <p:grpSpPr>
              <a:xfrm>
                <a:off x="4341815" y="308009"/>
                <a:ext cx="5704672" cy="601581"/>
                <a:chOff x="775912" y="5254575"/>
                <a:chExt cx="5704672" cy="601581"/>
              </a:xfrm>
            </p:grpSpPr>
            <p:sp>
              <p:nvSpPr>
                <p:cNvPr id="27" name="Rectangle: Rounded Corners 26">
                  <a:extLst>
                    <a:ext uri="{FF2B5EF4-FFF2-40B4-BE49-F238E27FC236}">
                      <a16:creationId xmlns:a16="http://schemas.microsoft.com/office/drawing/2014/main" id="{726615D8-1B8E-4756-97B1-33C3B2CB89A8}"/>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5AD7F150-972F-43B0-B8EE-CF598A237F84}"/>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29" name="Rectangle: Rounded Corners 28">
                  <a:extLst>
                    <a:ext uri="{FF2B5EF4-FFF2-40B4-BE49-F238E27FC236}">
                      <a16:creationId xmlns:a16="http://schemas.microsoft.com/office/drawing/2014/main" id="{D5611B4B-3D29-450E-85C8-0C3E460BDF29}"/>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0" name="Rectangle: Rounded Corners 29">
                  <a:extLst>
                    <a:ext uri="{FF2B5EF4-FFF2-40B4-BE49-F238E27FC236}">
                      <a16:creationId xmlns:a16="http://schemas.microsoft.com/office/drawing/2014/main" id="{37DFA2DB-0860-4345-B094-3424AC482BF7}"/>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4" name="Rectangle: Rounded Corners 23">
              <a:extLst>
                <a:ext uri="{FF2B5EF4-FFF2-40B4-BE49-F238E27FC236}">
                  <a16:creationId xmlns:a16="http://schemas.microsoft.com/office/drawing/2014/main" id="{9952DC08-5178-4918-A3DE-F293738E8348}"/>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B7E29148-F292-4C5A-9BF6-351E8A5790A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CCF629E-6E45-4B87-BC2E-E9758FEA3293}"/>
              </a:ext>
            </a:extLst>
          </p:cNvPr>
          <p:cNvSpPr>
            <a:spLocks noGrp="1"/>
          </p:cNvSpPr>
          <p:nvPr>
            <p:ph type="sldNum" sz="quarter" idx="12"/>
          </p:nvPr>
        </p:nvSpPr>
        <p:spPr/>
        <p:txBody>
          <a:bodyPr/>
          <a:lstStyle/>
          <a:p>
            <a:fld id="{DC5255E4-8D8D-4D0C-85CA-09D4960285EC}" type="slidenum">
              <a:rPr lang="en-CA" smtClean="0"/>
              <a:t>34</a:t>
            </a:fld>
            <a:endParaRPr lang="en-CA"/>
          </a:p>
        </p:txBody>
      </p:sp>
    </p:spTree>
    <p:extLst>
      <p:ext uri="{BB962C8B-B14F-4D97-AF65-F5344CB8AC3E}">
        <p14:creationId xmlns:p14="http://schemas.microsoft.com/office/powerpoint/2010/main" val="2024716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5913354E-1AE9-449E-804B-50F9C997660D}"/>
              </a:ext>
            </a:extLst>
          </p:cNvPr>
          <p:cNvSpPr txBox="1"/>
          <p:nvPr/>
        </p:nvSpPr>
        <p:spPr>
          <a:xfrm>
            <a:off x="4078392" y="2491407"/>
            <a:ext cx="7854325" cy="351138"/>
          </a:xfrm>
          <a:prstGeom prst="rect">
            <a:avLst/>
          </a:prstGeom>
          <a:solidFill>
            <a:schemeClr val="bg1"/>
          </a:solidFill>
        </p:spPr>
        <p:txBody>
          <a:bodyPr wrap="square" rtlCol="0">
            <a:noAutofit/>
          </a:bodyPr>
          <a:lstStyle/>
          <a:p>
            <a:pPr algn="ctr"/>
            <a:r>
              <a:rPr lang="en-US" dirty="0"/>
              <a:t>Bagging Ensemble Learning Benchmarks</a:t>
            </a:r>
            <a:endParaRPr lang="en-CA" dirty="0"/>
          </a:p>
        </p:txBody>
      </p:sp>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b="1" dirty="0">
                <a:highlight>
                  <a:srgbClr val="00FFFF"/>
                </a:highlight>
              </a:rPr>
              <a:t>Bagging Ensemble Learning Benchmarks</a:t>
            </a:r>
          </a:p>
          <a:p>
            <a:pPr marL="742950" lvl="1" indent="-285750" fontAlgn="t">
              <a:buFont typeface="Arial" panose="020B0604020202020204" pitchFamily="34" charset="0"/>
              <a:buChar char="•"/>
            </a:pPr>
            <a:r>
              <a:rPr lang="en-US" b="1" dirty="0">
                <a:highlight>
                  <a:srgbClr val="00FFFF"/>
                </a:highlight>
              </a:rPr>
              <a:t>Training / Testing Errors</a:t>
            </a:r>
          </a:p>
          <a:p>
            <a:pPr marL="742950" lvl="1" indent="-285750" fontAlgn="t">
              <a:buFont typeface="Arial" panose="020B0604020202020204" pitchFamily="34" charset="0"/>
              <a:buChar char="•"/>
            </a:pPr>
            <a:r>
              <a:rPr lang="en-US" b="1" dirty="0">
                <a:highlight>
                  <a:srgbClr val="00FFFF"/>
                </a:highlight>
              </a:rPr>
              <a:t>F1-Score by Ensemble Size</a:t>
            </a:r>
            <a:endParaRPr lang="en-CA" b="1" dirty="0">
              <a:highlight>
                <a:srgbClr val="00FFFF"/>
              </a:highlight>
            </a:endParaRPr>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a:t>
            </a:r>
            <a:r>
              <a:rPr lang="en-CA" dirty="0"/>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E6BEAA38-0227-4AB8-9B90-0488FA20C532}"/>
              </a:ext>
            </a:extLst>
          </p:cNvPr>
          <p:cNvSpPr txBox="1"/>
          <p:nvPr/>
        </p:nvSpPr>
        <p:spPr>
          <a:xfrm>
            <a:off x="4285148" y="6322616"/>
            <a:ext cx="3206780" cy="369332"/>
          </a:xfrm>
          <a:prstGeom prst="rect">
            <a:avLst/>
          </a:prstGeom>
          <a:solidFill>
            <a:schemeClr val="bg1"/>
          </a:solidFill>
        </p:spPr>
        <p:txBody>
          <a:bodyPr wrap="square" rtlCol="0">
            <a:normAutofit/>
          </a:bodyPr>
          <a:lstStyle/>
          <a:p>
            <a:pPr algn="ctr"/>
            <a:r>
              <a:rPr lang="en-US" dirty="0"/>
              <a:t>Training / Testing Errors</a:t>
            </a:r>
            <a:endParaRPr lang="en-CA" dirty="0"/>
          </a:p>
        </p:txBody>
      </p:sp>
      <p:sp>
        <p:nvSpPr>
          <p:cNvPr id="22" name="TextBox 21">
            <a:extLst>
              <a:ext uri="{FF2B5EF4-FFF2-40B4-BE49-F238E27FC236}">
                <a16:creationId xmlns:a16="http://schemas.microsoft.com/office/drawing/2014/main" id="{DC8B90B5-BC15-485C-BD4C-0F350A45B24B}"/>
              </a:ext>
            </a:extLst>
          </p:cNvPr>
          <p:cNvSpPr txBox="1"/>
          <p:nvPr/>
        </p:nvSpPr>
        <p:spPr>
          <a:xfrm>
            <a:off x="7920050" y="6364356"/>
            <a:ext cx="3787770" cy="285851"/>
          </a:xfrm>
          <a:prstGeom prst="rect">
            <a:avLst/>
          </a:prstGeom>
          <a:solidFill>
            <a:schemeClr val="bg1"/>
          </a:solidFill>
        </p:spPr>
        <p:txBody>
          <a:bodyPr wrap="square" rtlCol="0">
            <a:normAutofit fontScale="85000" lnSpcReduction="20000"/>
          </a:bodyPr>
          <a:lstStyle/>
          <a:p>
            <a:pPr algn="ctr"/>
            <a:r>
              <a:rPr lang="en-US" dirty="0"/>
              <a:t>F1-Score By Ensemble Size</a:t>
            </a:r>
            <a:endParaRPr lang="en-CA" dirty="0"/>
          </a:p>
        </p:txBody>
      </p:sp>
      <p:pic>
        <p:nvPicPr>
          <p:cNvPr id="3" name="Picture 2">
            <a:extLst>
              <a:ext uri="{FF2B5EF4-FFF2-40B4-BE49-F238E27FC236}">
                <a16:creationId xmlns:a16="http://schemas.microsoft.com/office/drawing/2014/main" id="{9D36DF00-76F4-4C85-9B0A-AD88A8BAE6E7}"/>
              </a:ext>
            </a:extLst>
          </p:cNvPr>
          <p:cNvPicPr>
            <a:picLocks noChangeAspect="1"/>
          </p:cNvPicPr>
          <p:nvPr/>
        </p:nvPicPr>
        <p:blipFill>
          <a:blip r:embed="rId3"/>
          <a:stretch>
            <a:fillRect/>
          </a:stretch>
        </p:blipFill>
        <p:spPr>
          <a:xfrm>
            <a:off x="4055523" y="2818596"/>
            <a:ext cx="3666029" cy="3545759"/>
          </a:xfrm>
          <a:prstGeom prst="rect">
            <a:avLst/>
          </a:prstGeom>
        </p:spPr>
      </p:pic>
      <p:pic>
        <p:nvPicPr>
          <p:cNvPr id="7" name="Picture 6">
            <a:extLst>
              <a:ext uri="{FF2B5EF4-FFF2-40B4-BE49-F238E27FC236}">
                <a16:creationId xmlns:a16="http://schemas.microsoft.com/office/drawing/2014/main" id="{1F5EAF5D-4179-4516-A3F2-3FA4040E477A}"/>
              </a:ext>
            </a:extLst>
          </p:cNvPr>
          <p:cNvPicPr>
            <a:picLocks noChangeAspect="1"/>
          </p:cNvPicPr>
          <p:nvPr/>
        </p:nvPicPr>
        <p:blipFill>
          <a:blip r:embed="rId4"/>
          <a:stretch>
            <a:fillRect/>
          </a:stretch>
        </p:blipFill>
        <p:spPr>
          <a:xfrm>
            <a:off x="8080403" y="2818596"/>
            <a:ext cx="3670327" cy="3545759"/>
          </a:xfrm>
          <a:prstGeom prst="rect">
            <a:avLst/>
          </a:prstGeom>
        </p:spPr>
      </p:pic>
      <p:pic>
        <p:nvPicPr>
          <p:cNvPr id="21" name="Picture 20">
            <a:extLst>
              <a:ext uri="{FF2B5EF4-FFF2-40B4-BE49-F238E27FC236}">
                <a16:creationId xmlns:a16="http://schemas.microsoft.com/office/drawing/2014/main" id="{029B6A71-A87C-4E13-AF22-6D8DD931B7D9}"/>
              </a:ext>
            </a:extLst>
          </p:cNvPr>
          <p:cNvPicPr>
            <a:picLocks noChangeAspect="1"/>
          </p:cNvPicPr>
          <p:nvPr/>
        </p:nvPicPr>
        <p:blipFill>
          <a:blip r:embed="rId5"/>
          <a:stretch>
            <a:fillRect/>
          </a:stretch>
        </p:blipFill>
        <p:spPr>
          <a:xfrm>
            <a:off x="3989512" y="1091711"/>
            <a:ext cx="7896225" cy="1495425"/>
          </a:xfrm>
          <a:prstGeom prst="rect">
            <a:avLst/>
          </a:prstGeom>
        </p:spPr>
      </p:pic>
      <p:grpSp>
        <p:nvGrpSpPr>
          <p:cNvPr id="24" name="Group 23">
            <a:extLst>
              <a:ext uri="{FF2B5EF4-FFF2-40B4-BE49-F238E27FC236}">
                <a16:creationId xmlns:a16="http://schemas.microsoft.com/office/drawing/2014/main" id="{B46175BE-0416-4ECB-BECF-96B604DDF2ED}"/>
              </a:ext>
            </a:extLst>
          </p:cNvPr>
          <p:cNvGrpSpPr/>
          <p:nvPr/>
        </p:nvGrpSpPr>
        <p:grpSpPr>
          <a:xfrm>
            <a:off x="231024" y="166051"/>
            <a:ext cx="11729954" cy="883920"/>
            <a:chOff x="3914274" y="166051"/>
            <a:chExt cx="8046703" cy="883920"/>
          </a:xfrm>
        </p:grpSpPr>
        <p:grpSp>
          <p:nvGrpSpPr>
            <p:cNvPr id="25" name="Group 24">
              <a:extLst>
                <a:ext uri="{FF2B5EF4-FFF2-40B4-BE49-F238E27FC236}">
                  <a16:creationId xmlns:a16="http://schemas.microsoft.com/office/drawing/2014/main" id="{F74CD4E0-6FBB-4F68-9370-4C334544CEF9}"/>
                </a:ext>
              </a:extLst>
            </p:cNvPr>
            <p:cNvGrpSpPr/>
            <p:nvPr/>
          </p:nvGrpSpPr>
          <p:grpSpPr>
            <a:xfrm>
              <a:off x="3914274" y="166051"/>
              <a:ext cx="8046703" cy="883920"/>
              <a:chOff x="3914274" y="166051"/>
              <a:chExt cx="8046703" cy="883920"/>
            </a:xfrm>
          </p:grpSpPr>
          <p:sp>
            <p:nvSpPr>
              <p:cNvPr id="27" name="Rectangle 26">
                <a:extLst>
                  <a:ext uri="{FF2B5EF4-FFF2-40B4-BE49-F238E27FC236}">
                    <a16:creationId xmlns:a16="http://schemas.microsoft.com/office/drawing/2014/main" id="{BEA7822B-BFD9-4F37-8ADB-B1B0D074C98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8" name="Group 27">
                <a:extLst>
                  <a:ext uri="{FF2B5EF4-FFF2-40B4-BE49-F238E27FC236}">
                    <a16:creationId xmlns:a16="http://schemas.microsoft.com/office/drawing/2014/main" id="{453C35A7-5FEC-45BE-9AAB-C0158B5F52E0}"/>
                  </a:ext>
                </a:extLst>
              </p:cNvPr>
              <p:cNvGrpSpPr/>
              <p:nvPr/>
            </p:nvGrpSpPr>
            <p:grpSpPr>
              <a:xfrm>
                <a:off x="4341815" y="308009"/>
                <a:ext cx="5704672" cy="601581"/>
                <a:chOff x="775912" y="5254575"/>
                <a:chExt cx="5704672" cy="601581"/>
              </a:xfrm>
            </p:grpSpPr>
            <p:sp>
              <p:nvSpPr>
                <p:cNvPr id="29" name="Rectangle: Rounded Corners 28">
                  <a:extLst>
                    <a:ext uri="{FF2B5EF4-FFF2-40B4-BE49-F238E27FC236}">
                      <a16:creationId xmlns:a16="http://schemas.microsoft.com/office/drawing/2014/main" id="{08D49583-E91A-47D2-8F1D-600B9BD2276A}"/>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30" name="Rectangle: Rounded Corners 29">
                  <a:extLst>
                    <a:ext uri="{FF2B5EF4-FFF2-40B4-BE49-F238E27FC236}">
                      <a16:creationId xmlns:a16="http://schemas.microsoft.com/office/drawing/2014/main" id="{01C32234-2D12-48B8-84C6-D41FCB45F3E0}"/>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31" name="Rectangle: Rounded Corners 30">
                  <a:extLst>
                    <a:ext uri="{FF2B5EF4-FFF2-40B4-BE49-F238E27FC236}">
                      <a16:creationId xmlns:a16="http://schemas.microsoft.com/office/drawing/2014/main" id="{4A7324EC-76B1-441C-B16B-A5C328390DA4}"/>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2" name="Rectangle: Rounded Corners 31">
                  <a:extLst>
                    <a:ext uri="{FF2B5EF4-FFF2-40B4-BE49-F238E27FC236}">
                      <a16:creationId xmlns:a16="http://schemas.microsoft.com/office/drawing/2014/main" id="{E8F33A91-705B-4D28-8DB7-AC800DFFE562}"/>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6" name="Rectangle: Rounded Corners 25">
              <a:extLst>
                <a:ext uri="{FF2B5EF4-FFF2-40B4-BE49-F238E27FC236}">
                  <a16:creationId xmlns:a16="http://schemas.microsoft.com/office/drawing/2014/main" id="{7E610899-208F-437D-B1DA-822E527B47CA}"/>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8CE6C1CA-6434-4CF3-B444-BCA672218FA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272DA2C6-5E4C-431F-9C18-2AC63890A8AA}"/>
              </a:ext>
            </a:extLst>
          </p:cNvPr>
          <p:cNvSpPr>
            <a:spLocks noGrp="1"/>
          </p:cNvSpPr>
          <p:nvPr>
            <p:ph type="sldNum" sz="quarter" idx="12"/>
          </p:nvPr>
        </p:nvSpPr>
        <p:spPr/>
        <p:txBody>
          <a:bodyPr/>
          <a:lstStyle/>
          <a:p>
            <a:fld id="{DC5255E4-8D8D-4D0C-85CA-09D4960285EC}" type="slidenum">
              <a:rPr lang="en-CA" smtClean="0"/>
              <a:t>35</a:t>
            </a:fld>
            <a:endParaRPr lang="en-CA"/>
          </a:p>
        </p:txBody>
      </p:sp>
    </p:spTree>
    <p:extLst>
      <p:ext uri="{BB962C8B-B14F-4D97-AF65-F5344CB8AC3E}">
        <p14:creationId xmlns:p14="http://schemas.microsoft.com/office/powerpoint/2010/main" val="20259226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5913354E-1AE9-449E-804B-50F9C997660D}"/>
              </a:ext>
            </a:extLst>
          </p:cNvPr>
          <p:cNvSpPr txBox="1"/>
          <p:nvPr/>
        </p:nvSpPr>
        <p:spPr>
          <a:xfrm>
            <a:off x="4078392" y="2491407"/>
            <a:ext cx="7854325" cy="351138"/>
          </a:xfrm>
          <a:prstGeom prst="rect">
            <a:avLst/>
          </a:prstGeom>
          <a:solidFill>
            <a:schemeClr val="bg1"/>
          </a:solidFill>
        </p:spPr>
        <p:txBody>
          <a:bodyPr wrap="square" rtlCol="0">
            <a:noAutofit/>
          </a:bodyPr>
          <a:lstStyle/>
          <a:p>
            <a:pPr algn="ctr"/>
            <a:r>
              <a:rPr lang="en-US" dirty="0"/>
              <a:t>Boosting Ensemble Learning Benchmarks</a:t>
            </a:r>
            <a:endParaRPr lang="en-CA" dirty="0"/>
          </a:p>
        </p:txBody>
      </p:sp>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b="1" dirty="0">
                <a:highlight>
                  <a:srgbClr val="00FFFF"/>
                </a:highlight>
              </a:rPr>
              <a:t>Boosting Ensemble Learning Benchmarks</a:t>
            </a:r>
          </a:p>
          <a:p>
            <a:pPr marL="742950" lvl="1" indent="-285750" fontAlgn="t">
              <a:buFont typeface="Arial" panose="020B0604020202020204" pitchFamily="34" charset="0"/>
              <a:buChar char="•"/>
            </a:pPr>
            <a:r>
              <a:rPr lang="en-US" b="1" dirty="0">
                <a:highlight>
                  <a:srgbClr val="00FFFF"/>
                </a:highlight>
              </a:rPr>
              <a:t>Training / Testing Errors</a:t>
            </a:r>
          </a:p>
          <a:p>
            <a:pPr marL="742950" lvl="1" indent="-285750" fontAlgn="t">
              <a:buFont typeface="Arial" panose="020B0604020202020204" pitchFamily="34" charset="0"/>
              <a:buChar char="•"/>
            </a:pPr>
            <a:r>
              <a:rPr lang="en-US" b="1" dirty="0">
                <a:highlight>
                  <a:srgbClr val="00FFFF"/>
                </a:highlight>
              </a:rPr>
              <a:t>F1-Score by Ensemble Size</a:t>
            </a:r>
            <a:endParaRPr lang="en-CA" b="1" dirty="0">
              <a:highlight>
                <a:srgbClr val="00FFFF"/>
              </a:highlight>
            </a:endParaRPr>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Training / Testing Errors</a:t>
            </a:r>
          </a:p>
          <a:p>
            <a:pPr marL="742950" lvl="1" indent="-285750" fontAlgn="t">
              <a:buFont typeface="Arial" panose="020B0604020202020204" pitchFamily="34" charset="0"/>
              <a:buChar char="•"/>
            </a:pPr>
            <a:r>
              <a:rPr lang="en-US" dirty="0"/>
              <a:t>F1-Score by </a:t>
            </a:r>
            <a:r>
              <a:rPr lang="en-CA" dirty="0"/>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E6BEAA38-0227-4AB8-9B90-0488FA20C532}"/>
              </a:ext>
            </a:extLst>
          </p:cNvPr>
          <p:cNvSpPr txBox="1"/>
          <p:nvPr/>
        </p:nvSpPr>
        <p:spPr>
          <a:xfrm>
            <a:off x="4285148" y="6322616"/>
            <a:ext cx="3206780" cy="369332"/>
          </a:xfrm>
          <a:prstGeom prst="rect">
            <a:avLst/>
          </a:prstGeom>
          <a:solidFill>
            <a:schemeClr val="bg1"/>
          </a:solidFill>
        </p:spPr>
        <p:txBody>
          <a:bodyPr wrap="square" rtlCol="0">
            <a:normAutofit/>
          </a:bodyPr>
          <a:lstStyle/>
          <a:p>
            <a:pPr algn="ctr"/>
            <a:r>
              <a:rPr lang="en-US" dirty="0"/>
              <a:t>Training / Testing Errors</a:t>
            </a:r>
            <a:endParaRPr lang="en-CA" dirty="0"/>
          </a:p>
        </p:txBody>
      </p:sp>
      <p:sp>
        <p:nvSpPr>
          <p:cNvPr id="22" name="TextBox 21">
            <a:extLst>
              <a:ext uri="{FF2B5EF4-FFF2-40B4-BE49-F238E27FC236}">
                <a16:creationId xmlns:a16="http://schemas.microsoft.com/office/drawing/2014/main" id="{DC8B90B5-BC15-485C-BD4C-0F350A45B24B}"/>
              </a:ext>
            </a:extLst>
          </p:cNvPr>
          <p:cNvSpPr txBox="1"/>
          <p:nvPr/>
        </p:nvSpPr>
        <p:spPr>
          <a:xfrm>
            <a:off x="7920050" y="6364356"/>
            <a:ext cx="3787770" cy="285851"/>
          </a:xfrm>
          <a:prstGeom prst="rect">
            <a:avLst/>
          </a:prstGeom>
          <a:solidFill>
            <a:schemeClr val="bg1"/>
          </a:solidFill>
        </p:spPr>
        <p:txBody>
          <a:bodyPr wrap="square" rtlCol="0">
            <a:normAutofit fontScale="85000" lnSpcReduction="20000"/>
          </a:bodyPr>
          <a:lstStyle/>
          <a:p>
            <a:pPr algn="ctr"/>
            <a:r>
              <a:rPr lang="en-US" dirty="0"/>
              <a:t>F1-Score By Ensemble Size</a:t>
            </a:r>
            <a:endParaRPr lang="en-CA" dirty="0"/>
          </a:p>
        </p:txBody>
      </p:sp>
      <p:pic>
        <p:nvPicPr>
          <p:cNvPr id="2" name="Picture 1">
            <a:extLst>
              <a:ext uri="{FF2B5EF4-FFF2-40B4-BE49-F238E27FC236}">
                <a16:creationId xmlns:a16="http://schemas.microsoft.com/office/drawing/2014/main" id="{0E2C51AF-034A-42A7-8F1F-EB2C9D729967}"/>
              </a:ext>
            </a:extLst>
          </p:cNvPr>
          <p:cNvPicPr>
            <a:picLocks noChangeAspect="1"/>
          </p:cNvPicPr>
          <p:nvPr/>
        </p:nvPicPr>
        <p:blipFill>
          <a:blip r:embed="rId3"/>
          <a:stretch>
            <a:fillRect/>
          </a:stretch>
        </p:blipFill>
        <p:spPr>
          <a:xfrm>
            <a:off x="4036492" y="1068820"/>
            <a:ext cx="7896225" cy="1447800"/>
          </a:xfrm>
          <a:prstGeom prst="rect">
            <a:avLst/>
          </a:prstGeom>
        </p:spPr>
      </p:pic>
      <p:pic>
        <p:nvPicPr>
          <p:cNvPr id="4" name="Picture 3">
            <a:extLst>
              <a:ext uri="{FF2B5EF4-FFF2-40B4-BE49-F238E27FC236}">
                <a16:creationId xmlns:a16="http://schemas.microsoft.com/office/drawing/2014/main" id="{F516F1F3-9D00-40F6-A4E1-E8C13230EA18}"/>
              </a:ext>
            </a:extLst>
          </p:cNvPr>
          <p:cNvPicPr>
            <a:picLocks noChangeAspect="1"/>
          </p:cNvPicPr>
          <p:nvPr/>
        </p:nvPicPr>
        <p:blipFill>
          <a:blip r:embed="rId4"/>
          <a:stretch>
            <a:fillRect/>
          </a:stretch>
        </p:blipFill>
        <p:spPr>
          <a:xfrm>
            <a:off x="4079408" y="2856096"/>
            <a:ext cx="3630395" cy="3545760"/>
          </a:xfrm>
          <a:prstGeom prst="rect">
            <a:avLst/>
          </a:prstGeom>
        </p:spPr>
      </p:pic>
      <p:pic>
        <p:nvPicPr>
          <p:cNvPr id="6" name="Picture 5">
            <a:extLst>
              <a:ext uri="{FF2B5EF4-FFF2-40B4-BE49-F238E27FC236}">
                <a16:creationId xmlns:a16="http://schemas.microsoft.com/office/drawing/2014/main" id="{ACDFEE23-7D93-4A47-9563-C3F9C7D95885}"/>
              </a:ext>
            </a:extLst>
          </p:cNvPr>
          <p:cNvPicPr>
            <a:picLocks noChangeAspect="1"/>
          </p:cNvPicPr>
          <p:nvPr/>
        </p:nvPicPr>
        <p:blipFill>
          <a:blip r:embed="rId5"/>
          <a:stretch>
            <a:fillRect/>
          </a:stretch>
        </p:blipFill>
        <p:spPr>
          <a:xfrm>
            <a:off x="8291706" y="2971800"/>
            <a:ext cx="3511741" cy="3392555"/>
          </a:xfrm>
          <a:prstGeom prst="rect">
            <a:avLst/>
          </a:prstGeom>
        </p:spPr>
      </p:pic>
      <p:grpSp>
        <p:nvGrpSpPr>
          <p:cNvPr id="21" name="Group 20">
            <a:extLst>
              <a:ext uri="{FF2B5EF4-FFF2-40B4-BE49-F238E27FC236}">
                <a16:creationId xmlns:a16="http://schemas.microsoft.com/office/drawing/2014/main" id="{837CC357-934C-431D-9509-B5DDF7E9A37F}"/>
              </a:ext>
            </a:extLst>
          </p:cNvPr>
          <p:cNvGrpSpPr/>
          <p:nvPr/>
        </p:nvGrpSpPr>
        <p:grpSpPr>
          <a:xfrm>
            <a:off x="231024" y="166051"/>
            <a:ext cx="11729954" cy="883920"/>
            <a:chOff x="3914274" y="166051"/>
            <a:chExt cx="8046703" cy="883920"/>
          </a:xfrm>
        </p:grpSpPr>
        <p:grpSp>
          <p:nvGrpSpPr>
            <p:cNvPr id="24" name="Group 23">
              <a:extLst>
                <a:ext uri="{FF2B5EF4-FFF2-40B4-BE49-F238E27FC236}">
                  <a16:creationId xmlns:a16="http://schemas.microsoft.com/office/drawing/2014/main" id="{88A056A7-8172-4BDC-94A5-DBD26023A9A6}"/>
                </a:ext>
              </a:extLst>
            </p:cNvPr>
            <p:cNvGrpSpPr/>
            <p:nvPr/>
          </p:nvGrpSpPr>
          <p:grpSpPr>
            <a:xfrm>
              <a:off x="3914274" y="166051"/>
              <a:ext cx="8046703" cy="883920"/>
              <a:chOff x="3914274" y="166051"/>
              <a:chExt cx="8046703" cy="883920"/>
            </a:xfrm>
          </p:grpSpPr>
          <p:sp>
            <p:nvSpPr>
              <p:cNvPr id="26" name="Rectangle 25">
                <a:extLst>
                  <a:ext uri="{FF2B5EF4-FFF2-40B4-BE49-F238E27FC236}">
                    <a16:creationId xmlns:a16="http://schemas.microsoft.com/office/drawing/2014/main" id="{9FD90612-D27A-492C-B1CB-68C27CC4FA15}"/>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7" name="Group 26">
                <a:extLst>
                  <a:ext uri="{FF2B5EF4-FFF2-40B4-BE49-F238E27FC236}">
                    <a16:creationId xmlns:a16="http://schemas.microsoft.com/office/drawing/2014/main" id="{E14E3C27-34F5-4CAC-B168-88FE4656EEE2}"/>
                  </a:ext>
                </a:extLst>
              </p:cNvPr>
              <p:cNvGrpSpPr/>
              <p:nvPr/>
            </p:nvGrpSpPr>
            <p:grpSpPr>
              <a:xfrm>
                <a:off x="4341815" y="308009"/>
                <a:ext cx="5704672" cy="601581"/>
                <a:chOff x="775912" y="5254575"/>
                <a:chExt cx="5704672" cy="601581"/>
              </a:xfrm>
            </p:grpSpPr>
            <p:sp>
              <p:nvSpPr>
                <p:cNvPr id="28" name="Rectangle: Rounded Corners 27">
                  <a:extLst>
                    <a:ext uri="{FF2B5EF4-FFF2-40B4-BE49-F238E27FC236}">
                      <a16:creationId xmlns:a16="http://schemas.microsoft.com/office/drawing/2014/main" id="{0EE89168-A95E-401F-A44B-40A557E8B122}"/>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A62C0781-3EDC-42D1-BCB2-591461DE9D9E}"/>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30" name="Rectangle: Rounded Corners 29">
                  <a:extLst>
                    <a:ext uri="{FF2B5EF4-FFF2-40B4-BE49-F238E27FC236}">
                      <a16:creationId xmlns:a16="http://schemas.microsoft.com/office/drawing/2014/main" id="{A3EFBF06-E046-4D35-8618-85195CE3BD8E}"/>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1" name="Rectangle: Rounded Corners 30">
                  <a:extLst>
                    <a:ext uri="{FF2B5EF4-FFF2-40B4-BE49-F238E27FC236}">
                      <a16:creationId xmlns:a16="http://schemas.microsoft.com/office/drawing/2014/main" id="{496578E7-2127-4903-BD60-99B31CEE5EF2}"/>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5" name="Rectangle: Rounded Corners 24">
              <a:extLst>
                <a:ext uri="{FF2B5EF4-FFF2-40B4-BE49-F238E27FC236}">
                  <a16:creationId xmlns:a16="http://schemas.microsoft.com/office/drawing/2014/main" id="{7AC125F7-48CF-4778-978F-5642AD45621A}"/>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4CBD2C9A-7784-42C5-A8DB-A41A823ABA5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11B0908-FD92-465F-BDAB-EC6D6E7D6A54}"/>
              </a:ext>
            </a:extLst>
          </p:cNvPr>
          <p:cNvSpPr>
            <a:spLocks noGrp="1"/>
          </p:cNvSpPr>
          <p:nvPr>
            <p:ph type="sldNum" sz="quarter" idx="12"/>
          </p:nvPr>
        </p:nvSpPr>
        <p:spPr/>
        <p:txBody>
          <a:bodyPr/>
          <a:lstStyle/>
          <a:p>
            <a:fld id="{DC5255E4-8D8D-4D0C-85CA-09D4960285EC}" type="slidenum">
              <a:rPr lang="en-CA" smtClean="0"/>
              <a:t>36</a:t>
            </a:fld>
            <a:endParaRPr lang="en-CA"/>
          </a:p>
        </p:txBody>
      </p:sp>
    </p:spTree>
    <p:extLst>
      <p:ext uri="{BB962C8B-B14F-4D97-AF65-F5344CB8AC3E}">
        <p14:creationId xmlns:p14="http://schemas.microsoft.com/office/powerpoint/2010/main" val="23876677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5913354E-1AE9-449E-804B-50F9C997660D}"/>
              </a:ext>
            </a:extLst>
          </p:cNvPr>
          <p:cNvSpPr txBox="1"/>
          <p:nvPr/>
        </p:nvSpPr>
        <p:spPr>
          <a:xfrm>
            <a:off x="3962024" y="2001561"/>
            <a:ext cx="7854325" cy="351138"/>
          </a:xfrm>
          <a:prstGeom prst="rect">
            <a:avLst/>
          </a:prstGeom>
          <a:solidFill>
            <a:schemeClr val="bg1"/>
          </a:solidFill>
        </p:spPr>
        <p:txBody>
          <a:bodyPr wrap="square" rtlCol="0">
            <a:noAutofit/>
          </a:bodyPr>
          <a:lstStyle/>
          <a:p>
            <a:pPr algn="ctr"/>
            <a:r>
              <a:rPr lang="en-US" dirty="0"/>
              <a:t>Stacking Ensemble Learning Benchmarks</a:t>
            </a:r>
            <a:endParaRPr lang="en-CA" dirty="0"/>
          </a:p>
        </p:txBody>
      </p:sp>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b="1" dirty="0">
                <a:highlight>
                  <a:srgbClr val="00FFFF"/>
                </a:highlight>
              </a:rPr>
              <a:t>Stacking Ensemble Learning Benchmarks</a:t>
            </a:r>
          </a:p>
          <a:p>
            <a:pPr marL="742950" lvl="1" indent="-285750" fontAlgn="t">
              <a:buFont typeface="Arial" panose="020B0604020202020204" pitchFamily="34" charset="0"/>
              <a:buChar char="•"/>
            </a:pPr>
            <a:r>
              <a:rPr lang="en-US" b="1" dirty="0">
                <a:highlight>
                  <a:srgbClr val="00FFFF"/>
                </a:highlight>
              </a:rPr>
              <a:t>Training / Testing Errors</a:t>
            </a:r>
          </a:p>
          <a:p>
            <a:pPr marL="742950" lvl="1" indent="-285750" fontAlgn="t">
              <a:buFont typeface="Arial" panose="020B0604020202020204" pitchFamily="34" charset="0"/>
              <a:buChar char="•"/>
            </a:pPr>
            <a:r>
              <a:rPr lang="en-US" b="1" dirty="0">
                <a:highlight>
                  <a:srgbClr val="00FFFF"/>
                </a:highlight>
              </a:rPr>
              <a:t>F1-Score by </a:t>
            </a:r>
            <a:r>
              <a:rPr lang="en-CA" b="1" dirty="0">
                <a:highlight>
                  <a:srgbClr val="00FFFF"/>
                </a:highlight>
              </a:rPr>
              <a:t>Classifier</a:t>
            </a:r>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E6BEAA38-0227-4AB8-9B90-0488FA20C532}"/>
              </a:ext>
            </a:extLst>
          </p:cNvPr>
          <p:cNvSpPr txBox="1"/>
          <p:nvPr/>
        </p:nvSpPr>
        <p:spPr>
          <a:xfrm>
            <a:off x="4404089" y="5694725"/>
            <a:ext cx="3206780" cy="369332"/>
          </a:xfrm>
          <a:prstGeom prst="rect">
            <a:avLst/>
          </a:prstGeom>
          <a:solidFill>
            <a:schemeClr val="bg1"/>
          </a:solidFill>
        </p:spPr>
        <p:txBody>
          <a:bodyPr wrap="square" rtlCol="0">
            <a:normAutofit/>
          </a:bodyPr>
          <a:lstStyle/>
          <a:p>
            <a:pPr algn="ctr"/>
            <a:r>
              <a:rPr lang="en-US" dirty="0"/>
              <a:t>Training / Testing Errors</a:t>
            </a:r>
            <a:endParaRPr lang="en-CA" dirty="0"/>
          </a:p>
        </p:txBody>
      </p:sp>
      <p:sp>
        <p:nvSpPr>
          <p:cNvPr id="22" name="TextBox 21">
            <a:extLst>
              <a:ext uri="{FF2B5EF4-FFF2-40B4-BE49-F238E27FC236}">
                <a16:creationId xmlns:a16="http://schemas.microsoft.com/office/drawing/2014/main" id="{DC8B90B5-BC15-485C-BD4C-0F350A45B24B}"/>
              </a:ext>
            </a:extLst>
          </p:cNvPr>
          <p:cNvSpPr txBox="1"/>
          <p:nvPr/>
        </p:nvSpPr>
        <p:spPr>
          <a:xfrm>
            <a:off x="8138801" y="5729802"/>
            <a:ext cx="3787770" cy="285851"/>
          </a:xfrm>
          <a:prstGeom prst="rect">
            <a:avLst/>
          </a:prstGeom>
          <a:solidFill>
            <a:schemeClr val="bg1"/>
          </a:solidFill>
        </p:spPr>
        <p:txBody>
          <a:bodyPr wrap="square" rtlCol="0">
            <a:normAutofit fontScale="85000" lnSpcReduction="20000"/>
          </a:bodyPr>
          <a:lstStyle/>
          <a:p>
            <a:pPr algn="ctr"/>
            <a:r>
              <a:rPr lang="en-US" dirty="0"/>
              <a:t>F1-Score By Classifier</a:t>
            </a:r>
            <a:endParaRPr lang="en-CA" dirty="0"/>
          </a:p>
        </p:txBody>
      </p:sp>
      <p:pic>
        <p:nvPicPr>
          <p:cNvPr id="18" name="Picture 17">
            <a:extLst>
              <a:ext uri="{FF2B5EF4-FFF2-40B4-BE49-F238E27FC236}">
                <a16:creationId xmlns:a16="http://schemas.microsoft.com/office/drawing/2014/main" id="{D25BF2A7-9C66-47B3-887A-65ED0EBEEF75}"/>
              </a:ext>
            </a:extLst>
          </p:cNvPr>
          <p:cNvPicPr>
            <a:picLocks noChangeAspect="1"/>
          </p:cNvPicPr>
          <p:nvPr/>
        </p:nvPicPr>
        <p:blipFill>
          <a:blip r:embed="rId3"/>
          <a:stretch>
            <a:fillRect/>
          </a:stretch>
        </p:blipFill>
        <p:spPr>
          <a:xfrm>
            <a:off x="3994275" y="1144572"/>
            <a:ext cx="7886700" cy="904875"/>
          </a:xfrm>
          <a:prstGeom prst="rect">
            <a:avLst/>
          </a:prstGeom>
        </p:spPr>
      </p:pic>
      <p:pic>
        <p:nvPicPr>
          <p:cNvPr id="24" name="Picture 23">
            <a:extLst>
              <a:ext uri="{FF2B5EF4-FFF2-40B4-BE49-F238E27FC236}">
                <a16:creationId xmlns:a16="http://schemas.microsoft.com/office/drawing/2014/main" id="{215D758C-FC6E-490E-B357-A20F13173E05}"/>
              </a:ext>
            </a:extLst>
          </p:cNvPr>
          <p:cNvPicPr>
            <a:picLocks noChangeAspect="1"/>
          </p:cNvPicPr>
          <p:nvPr/>
        </p:nvPicPr>
        <p:blipFill>
          <a:blip r:embed="rId4"/>
          <a:stretch>
            <a:fillRect/>
          </a:stretch>
        </p:blipFill>
        <p:spPr>
          <a:xfrm>
            <a:off x="4094908" y="3086424"/>
            <a:ext cx="3825142" cy="2587596"/>
          </a:xfrm>
          <a:prstGeom prst="rect">
            <a:avLst/>
          </a:prstGeom>
        </p:spPr>
      </p:pic>
      <p:pic>
        <p:nvPicPr>
          <p:cNvPr id="25" name="Picture 24">
            <a:extLst>
              <a:ext uri="{FF2B5EF4-FFF2-40B4-BE49-F238E27FC236}">
                <a16:creationId xmlns:a16="http://schemas.microsoft.com/office/drawing/2014/main" id="{80DB01B0-0A25-45DE-BA31-5F03016AF172}"/>
              </a:ext>
            </a:extLst>
          </p:cNvPr>
          <p:cNvPicPr>
            <a:picLocks noChangeAspect="1"/>
          </p:cNvPicPr>
          <p:nvPr/>
        </p:nvPicPr>
        <p:blipFill>
          <a:blip r:embed="rId5"/>
          <a:stretch>
            <a:fillRect/>
          </a:stretch>
        </p:blipFill>
        <p:spPr>
          <a:xfrm>
            <a:off x="8056471" y="3001037"/>
            <a:ext cx="3759878" cy="2587596"/>
          </a:xfrm>
          <a:prstGeom prst="rect">
            <a:avLst/>
          </a:prstGeom>
        </p:spPr>
      </p:pic>
      <p:sp>
        <p:nvSpPr>
          <p:cNvPr id="26" name="TextBox 25">
            <a:extLst>
              <a:ext uri="{FF2B5EF4-FFF2-40B4-BE49-F238E27FC236}">
                <a16:creationId xmlns:a16="http://schemas.microsoft.com/office/drawing/2014/main" id="{7DF5F074-3965-45C2-B309-2B0F258066FB}"/>
              </a:ext>
            </a:extLst>
          </p:cNvPr>
          <p:cNvSpPr txBox="1"/>
          <p:nvPr/>
        </p:nvSpPr>
        <p:spPr>
          <a:xfrm flipH="1">
            <a:off x="3538612" y="2287313"/>
            <a:ext cx="8762875" cy="307777"/>
          </a:xfrm>
          <a:prstGeom prst="rect">
            <a:avLst/>
          </a:prstGeom>
          <a:noFill/>
        </p:spPr>
        <p:txBody>
          <a:bodyPr wrap="square" rtlCol="0">
            <a:spAutoFit/>
          </a:bodyPr>
          <a:lstStyle/>
          <a:p>
            <a:pPr algn="ctr"/>
            <a:r>
              <a:rPr lang="en-US" sz="1400" dirty="0"/>
              <a:t>Random Forest -&gt; Linear SVC -&gt; Multinomial Naïve Bayes -&gt; </a:t>
            </a:r>
            <a:r>
              <a:rPr lang="en-US" sz="1400" b="1" dirty="0"/>
              <a:t>Stacking Logistic Regression</a:t>
            </a:r>
            <a:endParaRPr lang="en-CA" sz="1400" b="1" dirty="0"/>
          </a:p>
        </p:txBody>
      </p:sp>
      <p:grpSp>
        <p:nvGrpSpPr>
          <p:cNvPr id="21" name="Group 20">
            <a:extLst>
              <a:ext uri="{FF2B5EF4-FFF2-40B4-BE49-F238E27FC236}">
                <a16:creationId xmlns:a16="http://schemas.microsoft.com/office/drawing/2014/main" id="{1A4C67A0-89DB-4113-A1B4-61E2531BD377}"/>
              </a:ext>
            </a:extLst>
          </p:cNvPr>
          <p:cNvGrpSpPr/>
          <p:nvPr/>
        </p:nvGrpSpPr>
        <p:grpSpPr>
          <a:xfrm>
            <a:off x="231024" y="166051"/>
            <a:ext cx="11729954" cy="883920"/>
            <a:chOff x="3914274" y="166051"/>
            <a:chExt cx="8046703" cy="883920"/>
          </a:xfrm>
        </p:grpSpPr>
        <p:grpSp>
          <p:nvGrpSpPr>
            <p:cNvPr id="27" name="Group 26">
              <a:extLst>
                <a:ext uri="{FF2B5EF4-FFF2-40B4-BE49-F238E27FC236}">
                  <a16:creationId xmlns:a16="http://schemas.microsoft.com/office/drawing/2014/main" id="{37F91B6B-1A9F-4006-A6DA-855AD7538990}"/>
                </a:ext>
              </a:extLst>
            </p:cNvPr>
            <p:cNvGrpSpPr/>
            <p:nvPr/>
          </p:nvGrpSpPr>
          <p:grpSpPr>
            <a:xfrm>
              <a:off x="3914274" y="166051"/>
              <a:ext cx="8046703" cy="883920"/>
              <a:chOff x="3914274" y="166051"/>
              <a:chExt cx="8046703" cy="883920"/>
            </a:xfrm>
          </p:grpSpPr>
          <p:sp>
            <p:nvSpPr>
              <p:cNvPr id="29" name="Rectangle 28">
                <a:extLst>
                  <a:ext uri="{FF2B5EF4-FFF2-40B4-BE49-F238E27FC236}">
                    <a16:creationId xmlns:a16="http://schemas.microsoft.com/office/drawing/2014/main" id="{D77ACB2C-2106-4461-B639-891A2E18D7B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0" name="Group 29">
                <a:extLst>
                  <a:ext uri="{FF2B5EF4-FFF2-40B4-BE49-F238E27FC236}">
                    <a16:creationId xmlns:a16="http://schemas.microsoft.com/office/drawing/2014/main" id="{34666AF7-3152-4EB6-AF97-36E68CE3F8FA}"/>
                  </a:ext>
                </a:extLst>
              </p:cNvPr>
              <p:cNvGrpSpPr/>
              <p:nvPr/>
            </p:nvGrpSpPr>
            <p:grpSpPr>
              <a:xfrm>
                <a:off x="4341815" y="308009"/>
                <a:ext cx="5704672" cy="601581"/>
                <a:chOff x="775912" y="5254575"/>
                <a:chExt cx="5704672" cy="601581"/>
              </a:xfrm>
            </p:grpSpPr>
            <p:sp>
              <p:nvSpPr>
                <p:cNvPr id="31" name="Rectangle: Rounded Corners 30">
                  <a:extLst>
                    <a:ext uri="{FF2B5EF4-FFF2-40B4-BE49-F238E27FC236}">
                      <a16:creationId xmlns:a16="http://schemas.microsoft.com/office/drawing/2014/main" id="{735946FC-8898-40FC-8426-9EB98E4A5A6D}"/>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32" name="Rectangle: Rounded Corners 31">
                  <a:extLst>
                    <a:ext uri="{FF2B5EF4-FFF2-40B4-BE49-F238E27FC236}">
                      <a16:creationId xmlns:a16="http://schemas.microsoft.com/office/drawing/2014/main" id="{0AAE8005-CED4-47FC-8DE1-C1E91F140637}"/>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33" name="Rectangle: Rounded Corners 32">
                  <a:extLst>
                    <a:ext uri="{FF2B5EF4-FFF2-40B4-BE49-F238E27FC236}">
                      <a16:creationId xmlns:a16="http://schemas.microsoft.com/office/drawing/2014/main" id="{93285EDE-E9C4-4D94-9F4D-D68391BC70F0}"/>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4" name="Rectangle: Rounded Corners 33">
                  <a:extLst>
                    <a:ext uri="{FF2B5EF4-FFF2-40B4-BE49-F238E27FC236}">
                      <a16:creationId xmlns:a16="http://schemas.microsoft.com/office/drawing/2014/main" id="{31428D0A-D585-4B3F-9807-CEA920915014}"/>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8" name="Rectangle: Rounded Corners 27">
              <a:extLst>
                <a:ext uri="{FF2B5EF4-FFF2-40B4-BE49-F238E27FC236}">
                  <a16:creationId xmlns:a16="http://schemas.microsoft.com/office/drawing/2014/main" id="{16AC24D6-ADF5-475D-BC88-992FB547A8A1}"/>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9E037641-9028-4EC2-BB33-424A15E618EF}"/>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10964DDF-550E-4564-A3AE-E3C11EA5523A}"/>
              </a:ext>
            </a:extLst>
          </p:cNvPr>
          <p:cNvSpPr>
            <a:spLocks noGrp="1"/>
          </p:cNvSpPr>
          <p:nvPr>
            <p:ph type="sldNum" sz="quarter" idx="12"/>
          </p:nvPr>
        </p:nvSpPr>
        <p:spPr/>
        <p:txBody>
          <a:bodyPr/>
          <a:lstStyle/>
          <a:p>
            <a:fld id="{DC5255E4-8D8D-4D0C-85CA-09D4960285EC}" type="slidenum">
              <a:rPr lang="en-CA" smtClean="0"/>
              <a:t>37</a:t>
            </a:fld>
            <a:endParaRPr lang="en-CA"/>
          </a:p>
        </p:txBody>
      </p:sp>
    </p:spTree>
    <p:extLst>
      <p:ext uri="{BB962C8B-B14F-4D97-AF65-F5344CB8AC3E}">
        <p14:creationId xmlns:p14="http://schemas.microsoft.com/office/powerpoint/2010/main" val="15816542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5913354E-1AE9-449E-804B-50F9C997660D}"/>
              </a:ext>
            </a:extLst>
          </p:cNvPr>
          <p:cNvSpPr txBox="1"/>
          <p:nvPr/>
        </p:nvSpPr>
        <p:spPr>
          <a:xfrm>
            <a:off x="4010462" y="2218293"/>
            <a:ext cx="7854325" cy="351138"/>
          </a:xfrm>
          <a:prstGeom prst="rect">
            <a:avLst/>
          </a:prstGeom>
          <a:solidFill>
            <a:schemeClr val="bg1"/>
          </a:solidFill>
        </p:spPr>
        <p:txBody>
          <a:bodyPr wrap="square" rtlCol="0">
            <a:noAutofit/>
          </a:bodyPr>
          <a:lstStyle/>
          <a:p>
            <a:pPr algn="ctr"/>
            <a:r>
              <a:rPr lang="en-US" dirty="0"/>
              <a:t>Voting Ensemble Learning Benchmarks</a:t>
            </a:r>
            <a:endParaRPr lang="en-CA" dirty="0"/>
          </a:p>
        </p:txBody>
      </p:sp>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b="1" dirty="0">
                <a:highlight>
                  <a:srgbClr val="00FFFF"/>
                </a:highlight>
              </a:rPr>
              <a:t>Voting Ensemble Learning Benchmarks</a:t>
            </a:r>
          </a:p>
          <a:p>
            <a:pPr marL="742950" lvl="1" indent="-285750" fontAlgn="t">
              <a:buFont typeface="Arial" panose="020B0604020202020204" pitchFamily="34" charset="0"/>
              <a:buChar char="•"/>
            </a:pPr>
            <a:r>
              <a:rPr lang="en-US" b="1" dirty="0">
                <a:highlight>
                  <a:srgbClr val="00FFFF"/>
                </a:highlight>
              </a:rPr>
              <a:t>Training / Testing Errors</a:t>
            </a:r>
            <a:endParaRPr lang="en-CA" b="1" dirty="0">
              <a:highlight>
                <a:srgbClr val="00FFFF"/>
              </a:highlight>
            </a:endParaRPr>
          </a:p>
          <a:p>
            <a:pPr marL="342900" indent="-342900" fontAlgn="t">
              <a:buFont typeface="+mj-lt"/>
              <a:buAutoNum type="arabicPeriod"/>
            </a:pPr>
            <a:r>
              <a:rPr lang="en-US" dirty="0"/>
              <a:t>Overall Benchmarks</a:t>
            </a:r>
            <a:endParaRPr lang="en-CA"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E6BEAA38-0227-4AB8-9B90-0488FA20C532}"/>
              </a:ext>
            </a:extLst>
          </p:cNvPr>
          <p:cNvSpPr txBox="1"/>
          <p:nvPr/>
        </p:nvSpPr>
        <p:spPr>
          <a:xfrm>
            <a:off x="6091531" y="4944284"/>
            <a:ext cx="3050690" cy="369332"/>
          </a:xfrm>
          <a:prstGeom prst="rect">
            <a:avLst/>
          </a:prstGeom>
          <a:solidFill>
            <a:schemeClr val="bg1"/>
          </a:solidFill>
        </p:spPr>
        <p:txBody>
          <a:bodyPr wrap="square" rtlCol="0">
            <a:normAutofit/>
          </a:bodyPr>
          <a:lstStyle/>
          <a:p>
            <a:pPr algn="ctr"/>
            <a:r>
              <a:rPr lang="en-US" dirty="0"/>
              <a:t>Training / Testing Errors</a:t>
            </a:r>
            <a:endParaRPr lang="en-CA" dirty="0"/>
          </a:p>
        </p:txBody>
      </p:sp>
      <p:pic>
        <p:nvPicPr>
          <p:cNvPr id="2" name="Picture 1">
            <a:extLst>
              <a:ext uri="{FF2B5EF4-FFF2-40B4-BE49-F238E27FC236}">
                <a16:creationId xmlns:a16="http://schemas.microsoft.com/office/drawing/2014/main" id="{3E19E9EB-7F92-4ED6-B401-DDCF588FD939}"/>
              </a:ext>
            </a:extLst>
          </p:cNvPr>
          <p:cNvPicPr>
            <a:picLocks noChangeAspect="1"/>
          </p:cNvPicPr>
          <p:nvPr/>
        </p:nvPicPr>
        <p:blipFill>
          <a:blip r:embed="rId3"/>
          <a:stretch>
            <a:fillRect/>
          </a:stretch>
        </p:blipFill>
        <p:spPr>
          <a:xfrm>
            <a:off x="5755899" y="2530878"/>
            <a:ext cx="3683250" cy="2413406"/>
          </a:xfrm>
          <a:prstGeom prst="rect">
            <a:avLst/>
          </a:prstGeom>
        </p:spPr>
      </p:pic>
      <p:pic>
        <p:nvPicPr>
          <p:cNvPr id="3" name="Picture 2">
            <a:extLst>
              <a:ext uri="{FF2B5EF4-FFF2-40B4-BE49-F238E27FC236}">
                <a16:creationId xmlns:a16="http://schemas.microsoft.com/office/drawing/2014/main" id="{FEF59B5A-2A7A-4AAF-B6C0-9A72D1A61244}"/>
              </a:ext>
            </a:extLst>
          </p:cNvPr>
          <p:cNvPicPr>
            <a:picLocks noChangeAspect="1"/>
          </p:cNvPicPr>
          <p:nvPr/>
        </p:nvPicPr>
        <p:blipFill>
          <a:blip r:embed="rId4"/>
          <a:stretch>
            <a:fillRect/>
          </a:stretch>
        </p:blipFill>
        <p:spPr>
          <a:xfrm>
            <a:off x="3989512" y="1084597"/>
            <a:ext cx="7896225" cy="1181100"/>
          </a:xfrm>
          <a:prstGeom prst="rect">
            <a:avLst/>
          </a:prstGeom>
        </p:spPr>
      </p:pic>
      <p:sp>
        <p:nvSpPr>
          <p:cNvPr id="27" name="TextBox 26">
            <a:extLst>
              <a:ext uri="{FF2B5EF4-FFF2-40B4-BE49-F238E27FC236}">
                <a16:creationId xmlns:a16="http://schemas.microsoft.com/office/drawing/2014/main" id="{01037DDE-DB65-4F62-9C5E-8BA8100C83D4}"/>
              </a:ext>
            </a:extLst>
          </p:cNvPr>
          <p:cNvSpPr txBox="1"/>
          <p:nvPr/>
        </p:nvSpPr>
        <p:spPr>
          <a:xfrm>
            <a:off x="4012231" y="5476875"/>
            <a:ext cx="7852555" cy="1215073"/>
          </a:xfrm>
          <a:prstGeom prst="rect">
            <a:avLst/>
          </a:prstGeom>
          <a:solidFill>
            <a:schemeClr val="bg1"/>
          </a:solidFill>
        </p:spPr>
        <p:txBody>
          <a:bodyPr wrap="square" rtlCol="0">
            <a:normAutofit fontScale="92500" lnSpcReduction="20000"/>
          </a:bodyPr>
          <a:lstStyle/>
          <a:p>
            <a:r>
              <a:rPr lang="en-US" dirty="0"/>
              <a:t>Voting Classifier supports two types of voting:    </a:t>
            </a:r>
          </a:p>
          <a:p>
            <a:pPr marL="285750" indent="-285750">
              <a:buFont typeface="Arial" panose="020B0604020202020204" pitchFamily="34" charset="0"/>
              <a:buChar char="•"/>
            </a:pPr>
            <a:r>
              <a:rPr lang="en-US" b="1" dirty="0"/>
              <a:t>hard:</a:t>
            </a:r>
            <a:r>
              <a:rPr lang="en-US" dirty="0"/>
              <a:t> the final class prediction is made by a majority vote — the estimator chooses the class prediction that occurs most frequently among the base models</a:t>
            </a:r>
          </a:p>
          <a:p>
            <a:pPr marL="285750" indent="-285750">
              <a:buFont typeface="Arial" panose="020B0604020202020204" pitchFamily="34" charset="0"/>
              <a:buChar char="•"/>
            </a:pPr>
            <a:r>
              <a:rPr lang="en-US" b="1" dirty="0"/>
              <a:t>soft: </a:t>
            </a:r>
            <a:r>
              <a:rPr lang="en-US" dirty="0"/>
              <a:t>the final class prediction is made based on the average probability calculated using all the base model predictions.</a:t>
            </a:r>
            <a:endParaRPr lang="en-CA" dirty="0"/>
          </a:p>
        </p:txBody>
      </p:sp>
      <p:grpSp>
        <p:nvGrpSpPr>
          <p:cNvPr id="21" name="Group 20">
            <a:extLst>
              <a:ext uri="{FF2B5EF4-FFF2-40B4-BE49-F238E27FC236}">
                <a16:creationId xmlns:a16="http://schemas.microsoft.com/office/drawing/2014/main" id="{F0A2456C-B870-42BB-A771-408E42FB98E4}"/>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E51C7A4D-06FE-49C8-BD56-4CB5FE599165}"/>
                </a:ext>
              </a:extLst>
            </p:cNvPr>
            <p:cNvGrpSpPr/>
            <p:nvPr/>
          </p:nvGrpSpPr>
          <p:grpSpPr>
            <a:xfrm>
              <a:off x="3914274" y="166051"/>
              <a:ext cx="8046703" cy="883920"/>
              <a:chOff x="3914274" y="166051"/>
              <a:chExt cx="8046703" cy="883920"/>
            </a:xfrm>
          </p:grpSpPr>
          <p:sp>
            <p:nvSpPr>
              <p:cNvPr id="25" name="Rectangle 24">
                <a:extLst>
                  <a:ext uri="{FF2B5EF4-FFF2-40B4-BE49-F238E27FC236}">
                    <a16:creationId xmlns:a16="http://schemas.microsoft.com/office/drawing/2014/main" id="{9EEECFF8-CFB8-4663-B57E-5291B929630E}"/>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6" name="Group 25">
                <a:extLst>
                  <a:ext uri="{FF2B5EF4-FFF2-40B4-BE49-F238E27FC236}">
                    <a16:creationId xmlns:a16="http://schemas.microsoft.com/office/drawing/2014/main" id="{7174B0BE-C04B-408C-9EAF-39C293DFAF43}"/>
                  </a:ext>
                </a:extLst>
              </p:cNvPr>
              <p:cNvGrpSpPr/>
              <p:nvPr/>
            </p:nvGrpSpPr>
            <p:grpSpPr>
              <a:xfrm>
                <a:off x="4341815" y="308009"/>
                <a:ext cx="5704672" cy="601581"/>
                <a:chOff x="775912" y="5254575"/>
                <a:chExt cx="5704672" cy="601581"/>
              </a:xfrm>
            </p:grpSpPr>
            <p:sp>
              <p:nvSpPr>
                <p:cNvPr id="28" name="Rectangle: Rounded Corners 27">
                  <a:extLst>
                    <a:ext uri="{FF2B5EF4-FFF2-40B4-BE49-F238E27FC236}">
                      <a16:creationId xmlns:a16="http://schemas.microsoft.com/office/drawing/2014/main" id="{6C73AC2F-53B5-430B-AF22-FF74E83DC65B}"/>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F314E9FB-4BF1-43A1-88DA-46C71A853BB4}"/>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30" name="Rectangle: Rounded Corners 29">
                  <a:extLst>
                    <a:ext uri="{FF2B5EF4-FFF2-40B4-BE49-F238E27FC236}">
                      <a16:creationId xmlns:a16="http://schemas.microsoft.com/office/drawing/2014/main" id="{8FF68E09-A943-4440-B585-F716E8C278B1}"/>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1" name="Rectangle: Rounded Corners 30">
                  <a:extLst>
                    <a:ext uri="{FF2B5EF4-FFF2-40B4-BE49-F238E27FC236}">
                      <a16:creationId xmlns:a16="http://schemas.microsoft.com/office/drawing/2014/main" id="{E69AFA84-4640-4331-BDBB-B948B5ECD616}"/>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4" name="Rectangle: Rounded Corners 23">
              <a:extLst>
                <a:ext uri="{FF2B5EF4-FFF2-40B4-BE49-F238E27FC236}">
                  <a16:creationId xmlns:a16="http://schemas.microsoft.com/office/drawing/2014/main" id="{D1B74E85-20E8-4264-A9A6-10FF30CDD514}"/>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4" name="Footer Placeholder 3">
            <a:extLst>
              <a:ext uri="{FF2B5EF4-FFF2-40B4-BE49-F238E27FC236}">
                <a16:creationId xmlns:a16="http://schemas.microsoft.com/office/drawing/2014/main" id="{F1DACF22-3995-4701-A857-D7703FA525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E3D2E2E-6E84-4CB5-BCA8-BADBFE2BEAD4}"/>
              </a:ext>
            </a:extLst>
          </p:cNvPr>
          <p:cNvSpPr>
            <a:spLocks noGrp="1"/>
          </p:cNvSpPr>
          <p:nvPr>
            <p:ph type="sldNum" sz="quarter" idx="12"/>
          </p:nvPr>
        </p:nvSpPr>
        <p:spPr/>
        <p:txBody>
          <a:bodyPr/>
          <a:lstStyle/>
          <a:p>
            <a:fld id="{DC5255E4-8D8D-4D0C-85CA-09D4960285EC}" type="slidenum">
              <a:rPr lang="en-CA" smtClean="0"/>
              <a:t>38</a:t>
            </a:fld>
            <a:endParaRPr lang="en-CA"/>
          </a:p>
        </p:txBody>
      </p:sp>
    </p:spTree>
    <p:extLst>
      <p:ext uri="{BB962C8B-B14F-4D97-AF65-F5344CB8AC3E}">
        <p14:creationId xmlns:p14="http://schemas.microsoft.com/office/powerpoint/2010/main" val="3482633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b="1" dirty="0">
                <a:highlight>
                  <a:srgbClr val="00FFFF"/>
                </a:highlight>
              </a:rPr>
              <a:t>Overall Benchmarks</a:t>
            </a:r>
            <a:endParaRPr lang="en-CA" b="1" dirty="0">
              <a:highlight>
                <a:srgbClr val="00FFFF"/>
              </a:highlight>
            </a:endParaRP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11DD110A-550B-4FBF-AB61-7C73B64AA8FA}"/>
              </a:ext>
            </a:extLst>
          </p:cNvPr>
          <p:cNvPicPr>
            <a:picLocks noChangeAspect="1"/>
          </p:cNvPicPr>
          <p:nvPr/>
        </p:nvPicPr>
        <p:blipFill>
          <a:blip r:embed="rId2"/>
          <a:stretch>
            <a:fillRect/>
          </a:stretch>
        </p:blipFill>
        <p:spPr>
          <a:xfrm>
            <a:off x="4878764" y="1005003"/>
            <a:ext cx="6300248" cy="5686946"/>
          </a:xfrm>
          <a:prstGeom prst="rect">
            <a:avLst/>
          </a:prstGeom>
          <a:ln>
            <a:noFill/>
          </a:ln>
          <a:effectLst>
            <a:outerShdw blurRad="292100" dist="139700" dir="2700000" algn="tl" rotWithShape="0">
              <a:srgbClr val="333333">
                <a:alpha val="65000"/>
              </a:srgbClr>
            </a:outerShdw>
          </a:effectLst>
        </p:spPr>
      </p:pic>
      <p:grpSp>
        <p:nvGrpSpPr>
          <p:cNvPr id="18" name="Group 17">
            <a:extLst>
              <a:ext uri="{FF2B5EF4-FFF2-40B4-BE49-F238E27FC236}">
                <a16:creationId xmlns:a16="http://schemas.microsoft.com/office/drawing/2014/main" id="{B38AFE54-2B0F-4BF5-AFB5-C046135C5DC7}"/>
              </a:ext>
            </a:extLst>
          </p:cNvPr>
          <p:cNvGrpSpPr/>
          <p:nvPr/>
        </p:nvGrpSpPr>
        <p:grpSpPr>
          <a:xfrm>
            <a:off x="231024" y="166051"/>
            <a:ext cx="11729954" cy="883920"/>
            <a:chOff x="3914274" y="166051"/>
            <a:chExt cx="8046703" cy="883920"/>
          </a:xfrm>
        </p:grpSpPr>
        <p:grpSp>
          <p:nvGrpSpPr>
            <p:cNvPr id="20" name="Group 19">
              <a:extLst>
                <a:ext uri="{FF2B5EF4-FFF2-40B4-BE49-F238E27FC236}">
                  <a16:creationId xmlns:a16="http://schemas.microsoft.com/office/drawing/2014/main" id="{9E4A0697-20A2-4255-A545-B731924E703C}"/>
                </a:ext>
              </a:extLst>
            </p:cNvPr>
            <p:cNvGrpSpPr/>
            <p:nvPr/>
          </p:nvGrpSpPr>
          <p:grpSpPr>
            <a:xfrm>
              <a:off x="3914274" y="166051"/>
              <a:ext cx="8046703" cy="883920"/>
              <a:chOff x="3914274" y="166051"/>
              <a:chExt cx="8046703" cy="883920"/>
            </a:xfrm>
          </p:grpSpPr>
          <p:sp>
            <p:nvSpPr>
              <p:cNvPr id="22" name="Rectangle 21">
                <a:extLst>
                  <a:ext uri="{FF2B5EF4-FFF2-40B4-BE49-F238E27FC236}">
                    <a16:creationId xmlns:a16="http://schemas.microsoft.com/office/drawing/2014/main" id="{BEC0582C-724A-49B5-B8DC-E4CC5E293955}"/>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a:extLst>
                  <a:ext uri="{FF2B5EF4-FFF2-40B4-BE49-F238E27FC236}">
                    <a16:creationId xmlns:a16="http://schemas.microsoft.com/office/drawing/2014/main" id="{D7FE1E88-6A28-4CC1-ACA2-6B254DD250D7}"/>
                  </a:ext>
                </a:extLst>
              </p:cNvPr>
              <p:cNvGrpSpPr/>
              <p:nvPr/>
            </p:nvGrpSpPr>
            <p:grpSpPr>
              <a:xfrm>
                <a:off x="4341815" y="308009"/>
                <a:ext cx="5704672" cy="601581"/>
                <a:chOff x="775912" y="5254575"/>
                <a:chExt cx="5704672" cy="601581"/>
              </a:xfrm>
            </p:grpSpPr>
            <p:sp>
              <p:nvSpPr>
                <p:cNvPr id="24" name="Rectangle: Rounded Corners 23">
                  <a:extLst>
                    <a:ext uri="{FF2B5EF4-FFF2-40B4-BE49-F238E27FC236}">
                      <a16:creationId xmlns:a16="http://schemas.microsoft.com/office/drawing/2014/main" id="{53ECE198-E810-4869-9D22-04A1AB859E12}"/>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5" name="Rectangle: Rounded Corners 24">
                  <a:extLst>
                    <a:ext uri="{FF2B5EF4-FFF2-40B4-BE49-F238E27FC236}">
                      <a16:creationId xmlns:a16="http://schemas.microsoft.com/office/drawing/2014/main" id="{07D02D5C-8B38-439C-B737-30AB1265140E}"/>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26" name="Rectangle: Rounded Corners 25">
                  <a:extLst>
                    <a:ext uri="{FF2B5EF4-FFF2-40B4-BE49-F238E27FC236}">
                      <a16:creationId xmlns:a16="http://schemas.microsoft.com/office/drawing/2014/main" id="{F1FEE4A6-A910-40FB-90D4-19401D7DACF7}"/>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7" name="Rectangle: Rounded Corners 26">
                  <a:extLst>
                    <a:ext uri="{FF2B5EF4-FFF2-40B4-BE49-F238E27FC236}">
                      <a16:creationId xmlns:a16="http://schemas.microsoft.com/office/drawing/2014/main" id="{F3FBC769-CA11-4EAA-AEF7-104B5CA14545}"/>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1" name="Rectangle: Rounded Corners 20">
              <a:extLst>
                <a:ext uri="{FF2B5EF4-FFF2-40B4-BE49-F238E27FC236}">
                  <a16:creationId xmlns:a16="http://schemas.microsoft.com/office/drawing/2014/main" id="{5020F69A-651C-44BE-905C-2322A82D891F}"/>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CD88FC6E-3D14-4C2C-A1AF-93F1862D549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065F872-7014-4C1E-8D99-C539EFDF5B24}"/>
              </a:ext>
            </a:extLst>
          </p:cNvPr>
          <p:cNvSpPr>
            <a:spLocks noGrp="1"/>
          </p:cNvSpPr>
          <p:nvPr>
            <p:ph type="sldNum" sz="quarter" idx="12"/>
          </p:nvPr>
        </p:nvSpPr>
        <p:spPr/>
        <p:txBody>
          <a:bodyPr/>
          <a:lstStyle/>
          <a:p>
            <a:fld id="{DC5255E4-8D8D-4D0C-85CA-09D4960285EC}" type="slidenum">
              <a:rPr lang="en-CA" smtClean="0"/>
              <a:t>39</a:t>
            </a:fld>
            <a:endParaRPr lang="en-CA"/>
          </a:p>
        </p:txBody>
      </p:sp>
    </p:spTree>
    <p:extLst>
      <p:ext uri="{BB962C8B-B14F-4D97-AF65-F5344CB8AC3E}">
        <p14:creationId xmlns:p14="http://schemas.microsoft.com/office/powerpoint/2010/main" val="392756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lstStyle/>
          <a:p>
            <a:r>
              <a:rPr lang="en-US" b="1" dirty="0">
                <a:highlight>
                  <a:srgbClr val="00FFFF"/>
                </a:highlight>
              </a:rPr>
              <a:t>Project Definition</a:t>
            </a:r>
          </a:p>
          <a:p>
            <a:r>
              <a:rPr lang="en-US" dirty="0"/>
              <a:t>Existing Work</a:t>
            </a:r>
          </a:p>
        </p:txBody>
      </p:sp>
      <p:sp>
        <p:nvSpPr>
          <p:cNvPr id="16" name="Rectangle 15">
            <a:extLst>
              <a:ext uri="{FF2B5EF4-FFF2-40B4-BE49-F238E27FC236}">
                <a16:creationId xmlns:a16="http://schemas.microsoft.com/office/drawing/2014/main" id="{B81C1845-6AEA-4B54-AF9C-82A162F9CCC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 name="Group 3">
            <a:extLst>
              <a:ext uri="{FF2B5EF4-FFF2-40B4-BE49-F238E27FC236}">
                <a16:creationId xmlns:a16="http://schemas.microsoft.com/office/drawing/2014/main" id="{551B5836-292A-4E77-AFE1-9A028A0BCF6E}"/>
              </a:ext>
            </a:extLst>
          </p:cNvPr>
          <p:cNvGrpSpPr/>
          <p:nvPr/>
        </p:nvGrpSpPr>
        <p:grpSpPr>
          <a:xfrm>
            <a:off x="231024" y="166051"/>
            <a:ext cx="11729953" cy="883920"/>
            <a:chOff x="3914274" y="166051"/>
            <a:chExt cx="8046703" cy="883920"/>
          </a:xfrm>
        </p:grpSpPr>
        <p:grpSp>
          <p:nvGrpSpPr>
            <p:cNvPr id="3" name="Group 2">
              <a:extLst>
                <a:ext uri="{FF2B5EF4-FFF2-40B4-BE49-F238E27FC236}">
                  <a16:creationId xmlns:a16="http://schemas.microsoft.com/office/drawing/2014/main" id="{24C46AB7-0881-4E3E-84DC-FF8B2C61CF40}"/>
                </a:ext>
              </a:extLst>
            </p:cNvPr>
            <p:cNvGrpSpPr/>
            <p:nvPr/>
          </p:nvGrpSpPr>
          <p:grpSpPr>
            <a:xfrm>
              <a:off x="3914274" y="166051"/>
              <a:ext cx="8046703" cy="883920"/>
              <a:chOff x="3914274" y="166051"/>
              <a:chExt cx="8046703" cy="883920"/>
            </a:xfrm>
          </p:grpSpPr>
          <p:sp>
            <p:nvSpPr>
              <p:cNvPr id="2" name="Rectangle 1">
                <a:extLst>
                  <a:ext uri="{FF2B5EF4-FFF2-40B4-BE49-F238E27FC236}">
                    <a16:creationId xmlns:a16="http://schemas.microsoft.com/office/drawing/2014/main" id="{2C172702-FF8A-46C2-B1B4-47249F7D8379}"/>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 name="Group 5">
                <a:extLst>
                  <a:ext uri="{FF2B5EF4-FFF2-40B4-BE49-F238E27FC236}">
                    <a16:creationId xmlns:a16="http://schemas.microsoft.com/office/drawing/2014/main" id="{8478AFE6-A354-4212-8E93-7D3DBBF671C4}"/>
                  </a:ext>
                </a:extLst>
              </p:cNvPr>
              <p:cNvGrpSpPr/>
              <p:nvPr/>
            </p:nvGrpSpPr>
            <p:grpSpPr>
              <a:xfrm>
                <a:off x="4341815" y="308009"/>
                <a:ext cx="5704672" cy="601581"/>
                <a:chOff x="775912" y="5254575"/>
                <a:chExt cx="5704672" cy="601581"/>
              </a:xfrm>
            </p:grpSpPr>
            <p:sp>
              <p:nvSpPr>
                <p:cNvPr id="11" name="Rectangle: Rounded Corners 10">
                  <a:extLst>
                    <a:ext uri="{FF2B5EF4-FFF2-40B4-BE49-F238E27FC236}">
                      <a16:creationId xmlns:a16="http://schemas.microsoft.com/office/drawing/2014/main" id="{EF79A3B7-7ED0-4F21-84A9-643FE152D5E8}"/>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12" name="Rectangle: Rounded Corners 11">
                  <a:extLst>
                    <a:ext uri="{FF2B5EF4-FFF2-40B4-BE49-F238E27FC236}">
                      <a16:creationId xmlns:a16="http://schemas.microsoft.com/office/drawing/2014/main" id="{5EA4D143-5283-4AD4-8866-3FCBADEFC9FA}"/>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13" name="Rectangle: Rounded Corners 12">
                  <a:extLst>
                    <a:ext uri="{FF2B5EF4-FFF2-40B4-BE49-F238E27FC236}">
                      <a16:creationId xmlns:a16="http://schemas.microsoft.com/office/drawing/2014/main" id="{17D92602-BCEC-43E0-AAED-543B675195D2}"/>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15" name="Rectangle: Rounded Corners 14">
                  <a:extLst>
                    <a:ext uri="{FF2B5EF4-FFF2-40B4-BE49-F238E27FC236}">
                      <a16:creationId xmlns:a16="http://schemas.microsoft.com/office/drawing/2014/main" id="{A29B8F65-71A1-4FD0-BD5A-A72CB46BF90E}"/>
                    </a:ext>
                  </a:extLst>
                </p:cNvPr>
                <p:cNvSpPr/>
                <p:nvPr/>
              </p:nvSpPr>
              <p:spPr>
                <a:xfrm>
                  <a:off x="775912" y="5260917"/>
                  <a:ext cx="1243827"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Introduction</a:t>
                  </a:r>
                  <a:r>
                    <a:rPr lang="en-US" sz="1200" b="1" dirty="0">
                      <a:solidFill>
                        <a:schemeClr val="tx1"/>
                      </a:solidFill>
                    </a:rPr>
                    <a:t> </a:t>
                  </a:r>
                  <a:endParaRPr lang="en-CA" sz="1200" b="1" dirty="0">
                    <a:solidFill>
                      <a:schemeClr val="tx1"/>
                    </a:solidFill>
                  </a:endParaRPr>
                </a:p>
              </p:txBody>
            </p:sp>
          </p:grpSp>
        </p:grpSp>
        <p:sp>
          <p:nvSpPr>
            <p:cNvPr id="17" name="Rectangle: Rounded Corners 16">
              <a:extLst>
                <a:ext uri="{FF2B5EF4-FFF2-40B4-BE49-F238E27FC236}">
                  <a16:creationId xmlns:a16="http://schemas.microsoft.com/office/drawing/2014/main" id="{D29230D8-6292-4EDA-A758-987EDB281E6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graphicFrame>
        <p:nvGraphicFramePr>
          <p:cNvPr id="20" name="Content Placeholder 2">
            <a:extLst>
              <a:ext uri="{FF2B5EF4-FFF2-40B4-BE49-F238E27FC236}">
                <a16:creationId xmlns:a16="http://schemas.microsoft.com/office/drawing/2014/main" id="{9D0832ED-6189-41FB-943B-CFEC9A0A0358}"/>
              </a:ext>
            </a:extLst>
          </p:cNvPr>
          <p:cNvGraphicFramePr>
            <a:graphicFrameLocks/>
          </p:cNvGraphicFramePr>
          <p:nvPr/>
        </p:nvGraphicFramePr>
        <p:xfrm>
          <a:off x="294774" y="3870959"/>
          <a:ext cx="3546308" cy="28789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8" name="Table 6">
            <a:extLst>
              <a:ext uri="{FF2B5EF4-FFF2-40B4-BE49-F238E27FC236}">
                <a16:creationId xmlns:a16="http://schemas.microsoft.com/office/drawing/2014/main" id="{FCBD7B08-0F57-4020-BAFB-1334A8A4105C}"/>
              </a:ext>
            </a:extLst>
          </p:cNvPr>
          <p:cNvGraphicFramePr>
            <a:graphicFrameLocks/>
          </p:cNvGraphicFramePr>
          <p:nvPr>
            <p:extLst>
              <p:ext uri="{D42A27DB-BD31-4B8C-83A1-F6EECF244321}">
                <p14:modId xmlns:p14="http://schemas.microsoft.com/office/powerpoint/2010/main" val="965029709"/>
              </p:ext>
            </p:extLst>
          </p:nvPr>
        </p:nvGraphicFramePr>
        <p:xfrm>
          <a:off x="4061278" y="1190352"/>
          <a:ext cx="7740197" cy="5353296"/>
        </p:xfrm>
        <a:graphic>
          <a:graphicData uri="http://schemas.openxmlformats.org/drawingml/2006/table">
            <a:tbl>
              <a:tblPr firstRow="1" bandRow="1">
                <a:tableStyleId>{5C22544A-7EE6-4342-B048-85BDC9FD1C3A}</a:tableStyleId>
              </a:tblPr>
              <a:tblGrid>
                <a:gridCol w="1367972">
                  <a:extLst>
                    <a:ext uri="{9D8B030D-6E8A-4147-A177-3AD203B41FA5}">
                      <a16:colId xmlns:a16="http://schemas.microsoft.com/office/drawing/2014/main" val="2795850644"/>
                    </a:ext>
                  </a:extLst>
                </a:gridCol>
                <a:gridCol w="6372225">
                  <a:extLst>
                    <a:ext uri="{9D8B030D-6E8A-4147-A177-3AD203B41FA5}">
                      <a16:colId xmlns:a16="http://schemas.microsoft.com/office/drawing/2014/main" val="1073446644"/>
                    </a:ext>
                  </a:extLst>
                </a:gridCol>
              </a:tblGrid>
              <a:tr h="465682">
                <a:tc>
                  <a:txBody>
                    <a:bodyPr/>
                    <a:lstStyle/>
                    <a:p>
                      <a:r>
                        <a:rPr lang="en-US" sz="1600" dirty="0"/>
                        <a:t>Type</a:t>
                      </a:r>
                      <a:endParaRPr lang="en-CA" sz="1600" dirty="0"/>
                    </a:p>
                  </a:txBody>
                  <a:tcPr/>
                </a:tc>
                <a:tc>
                  <a:txBody>
                    <a:bodyPr/>
                    <a:lstStyle/>
                    <a:p>
                      <a:r>
                        <a:rPr lang="en-US" sz="1600"/>
                        <a:t>Conversation Dialogue </a:t>
                      </a:r>
                      <a:r>
                        <a:rPr lang="en-US" sz="1600" dirty="0"/>
                        <a:t>Description</a:t>
                      </a:r>
                      <a:endParaRPr lang="en-CA" sz="1600" dirty="0"/>
                    </a:p>
                  </a:txBody>
                  <a:tcPr/>
                </a:tc>
                <a:extLst>
                  <a:ext uri="{0D108BD9-81ED-4DB2-BD59-A6C34878D82A}">
                    <a16:rowId xmlns:a16="http://schemas.microsoft.com/office/drawing/2014/main" val="2548621604"/>
                  </a:ext>
                </a:extLst>
              </a:tr>
              <a:tr h="367644">
                <a:tc>
                  <a:txBody>
                    <a:bodyPr/>
                    <a:lstStyle/>
                    <a:p>
                      <a:r>
                        <a:rPr lang="en-US" sz="900" b="1" dirty="0"/>
                        <a:t>Auto-repair-appt-1</a:t>
                      </a:r>
                      <a:endParaRPr lang="en-CA" sz="900" dirty="0"/>
                    </a:p>
                  </a:txBody>
                  <a:tcPr/>
                </a:tc>
                <a:tc>
                  <a:txBody>
                    <a:bodyPr/>
                    <a:lstStyle/>
                    <a:p>
                      <a:r>
                        <a:rPr lang="en-US" sz="900" dirty="0"/>
                        <a:t>Users will pretend they need to take their car to the mechanic, so they need to get an appointment scheduled</a:t>
                      </a:r>
                      <a:endParaRPr lang="en-CA" sz="900" dirty="0"/>
                    </a:p>
                  </a:txBody>
                  <a:tcPr/>
                </a:tc>
                <a:extLst>
                  <a:ext uri="{0D108BD9-81ED-4DB2-BD59-A6C34878D82A}">
                    <a16:rowId xmlns:a16="http://schemas.microsoft.com/office/drawing/2014/main" val="1117133564"/>
                  </a:ext>
                </a:extLst>
              </a:tr>
              <a:tr h="367644">
                <a:tc>
                  <a:txBody>
                    <a:bodyPr/>
                    <a:lstStyle/>
                    <a:p>
                      <a:r>
                        <a:rPr lang="en-US" sz="900" b="1" dirty="0"/>
                        <a:t>Coffee-ordering-1</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Users will pretend they’ve decided to order a coffee drink from a coffee shop</a:t>
                      </a:r>
                    </a:p>
                  </a:txBody>
                  <a:tcPr/>
                </a:tc>
                <a:extLst>
                  <a:ext uri="{0D108BD9-81ED-4DB2-BD59-A6C34878D82A}">
                    <a16:rowId xmlns:a16="http://schemas.microsoft.com/office/drawing/2014/main" val="4015514868"/>
                  </a:ext>
                </a:extLst>
              </a:tr>
              <a:tr h="372669">
                <a:tc>
                  <a:txBody>
                    <a:bodyPr/>
                    <a:lstStyle/>
                    <a:p>
                      <a:r>
                        <a:rPr lang="en-US" sz="900" b="1" dirty="0"/>
                        <a:t>Coffee-ordering-2</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Users will pretend they’ve decided to order a coffee drink, and makes changes to the drink after the initial options have been requested</a:t>
                      </a:r>
                    </a:p>
                  </a:txBody>
                  <a:tcPr/>
                </a:tc>
                <a:extLst>
                  <a:ext uri="{0D108BD9-81ED-4DB2-BD59-A6C34878D82A}">
                    <a16:rowId xmlns:a16="http://schemas.microsoft.com/office/drawing/2014/main" val="614699226"/>
                  </a:ext>
                </a:extLst>
              </a:tr>
              <a:tr h="232918">
                <a:tc>
                  <a:txBody>
                    <a:bodyPr/>
                    <a:lstStyle/>
                    <a:p>
                      <a:r>
                        <a:rPr lang="en-US" sz="900" b="1" dirty="0"/>
                        <a:t>movie-finder</a:t>
                      </a:r>
                      <a:endParaRPr lang="en-CA" sz="900" dirty="0"/>
                    </a:p>
                  </a:txBody>
                  <a:tcPr/>
                </a:tc>
                <a:tc>
                  <a:txBody>
                    <a:bodyPr/>
                    <a:lstStyle/>
                    <a:p>
                      <a:r>
                        <a:rPr lang="en-US" sz="900" dirty="0"/>
                        <a:t>User is looking for a movie to see at home</a:t>
                      </a:r>
                      <a:endParaRPr lang="en-CA" sz="900" dirty="0"/>
                    </a:p>
                  </a:txBody>
                  <a:tcPr/>
                </a:tc>
                <a:extLst>
                  <a:ext uri="{0D108BD9-81ED-4DB2-BD59-A6C34878D82A}">
                    <a16:rowId xmlns:a16="http://schemas.microsoft.com/office/drawing/2014/main" val="174056391"/>
                  </a:ext>
                </a:extLst>
              </a:tr>
              <a:tr h="367644">
                <a:tc>
                  <a:txBody>
                    <a:bodyPr/>
                    <a:lstStyle/>
                    <a:p>
                      <a:r>
                        <a:rPr lang="en-US" sz="900" b="1" dirty="0"/>
                        <a:t>movie-tickets-1</a:t>
                      </a:r>
                      <a:endParaRPr lang="en-CA" sz="900" dirty="0"/>
                    </a:p>
                  </a:txBody>
                  <a:tcPr/>
                </a:tc>
                <a:tc>
                  <a:txBody>
                    <a:bodyPr/>
                    <a:lstStyle/>
                    <a:p>
                      <a:r>
                        <a:rPr lang="en-US" sz="900" dirty="0"/>
                        <a:t>User wants to see a movie playing now</a:t>
                      </a:r>
                      <a:endParaRPr lang="en-CA" sz="900" dirty="0"/>
                    </a:p>
                  </a:txBody>
                  <a:tcPr/>
                </a:tc>
                <a:extLst>
                  <a:ext uri="{0D108BD9-81ED-4DB2-BD59-A6C34878D82A}">
                    <a16:rowId xmlns:a16="http://schemas.microsoft.com/office/drawing/2014/main" val="4177214760"/>
                  </a:ext>
                </a:extLst>
              </a:tr>
              <a:tr h="367644">
                <a:tc>
                  <a:txBody>
                    <a:bodyPr/>
                    <a:lstStyle/>
                    <a:p>
                      <a:r>
                        <a:rPr lang="en-US" sz="900" b="1" dirty="0"/>
                        <a:t>movie-tickets-2</a:t>
                      </a:r>
                      <a:endParaRPr lang="en-CA" sz="900" dirty="0"/>
                    </a:p>
                  </a:txBody>
                  <a:tcPr/>
                </a:tc>
                <a:tc>
                  <a:txBody>
                    <a:bodyPr/>
                    <a:lstStyle/>
                    <a:p>
                      <a:r>
                        <a:rPr lang="en-US" sz="900" dirty="0"/>
                        <a:t>User wants to see a movie playing now, settling for a second choice</a:t>
                      </a:r>
                      <a:endParaRPr lang="en-CA" sz="900" dirty="0"/>
                    </a:p>
                  </a:txBody>
                  <a:tcPr/>
                </a:tc>
                <a:extLst>
                  <a:ext uri="{0D108BD9-81ED-4DB2-BD59-A6C34878D82A}">
                    <a16:rowId xmlns:a16="http://schemas.microsoft.com/office/drawing/2014/main" val="635481553"/>
                  </a:ext>
                </a:extLst>
              </a:tr>
              <a:tr h="367644">
                <a:tc>
                  <a:txBody>
                    <a:bodyPr/>
                    <a:lstStyle/>
                    <a:p>
                      <a:r>
                        <a:rPr lang="en-US" sz="900" b="1" dirty="0"/>
                        <a:t>movie-tickets-3</a:t>
                      </a:r>
                      <a:endParaRPr lang="en-CA" sz="900" dirty="0"/>
                    </a:p>
                  </a:txBody>
                  <a:tcPr/>
                </a:tc>
                <a:tc>
                  <a:txBody>
                    <a:bodyPr/>
                    <a:lstStyle/>
                    <a:p>
                      <a:r>
                        <a:rPr lang="en-US" sz="900" dirty="0"/>
                        <a:t>User wants to see one of two movies</a:t>
                      </a:r>
                      <a:endParaRPr lang="en-CA" sz="900" dirty="0"/>
                    </a:p>
                  </a:txBody>
                  <a:tcPr/>
                </a:tc>
                <a:extLst>
                  <a:ext uri="{0D108BD9-81ED-4DB2-BD59-A6C34878D82A}">
                    <a16:rowId xmlns:a16="http://schemas.microsoft.com/office/drawing/2014/main" val="817727883"/>
                  </a:ext>
                </a:extLst>
              </a:tr>
              <a:tr h="367644">
                <a:tc>
                  <a:txBody>
                    <a:bodyPr/>
                    <a:lstStyle/>
                    <a:p>
                      <a:r>
                        <a:rPr lang="en-US" sz="900" b="1" dirty="0"/>
                        <a:t>Pizza-Ordering-1</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 orders one pizza, and ask all relevant details</a:t>
                      </a:r>
                    </a:p>
                  </a:txBody>
                  <a:tcPr/>
                </a:tc>
                <a:extLst>
                  <a:ext uri="{0D108BD9-81ED-4DB2-BD59-A6C34878D82A}">
                    <a16:rowId xmlns:a16="http://schemas.microsoft.com/office/drawing/2014/main" val="1270527715"/>
                  </a:ext>
                </a:extLst>
              </a:tr>
              <a:tr h="367644">
                <a:tc>
                  <a:txBody>
                    <a:bodyPr/>
                    <a:lstStyle/>
                    <a:p>
                      <a:r>
                        <a:rPr lang="en-US" sz="900" b="1" dirty="0"/>
                        <a:t>Pizza-Ordering-2</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 orders one pizza with two toppings, and ask all relevant details</a:t>
                      </a:r>
                    </a:p>
                  </a:txBody>
                  <a:tcPr/>
                </a:tc>
                <a:extLst>
                  <a:ext uri="{0D108BD9-81ED-4DB2-BD59-A6C34878D82A}">
                    <a16:rowId xmlns:a16="http://schemas.microsoft.com/office/drawing/2014/main" val="584335992"/>
                  </a:ext>
                </a:extLst>
              </a:tr>
              <a:tr h="367644">
                <a:tc>
                  <a:txBody>
                    <a:bodyPr/>
                    <a:lstStyle/>
                    <a:p>
                      <a:r>
                        <a:rPr lang="en-US" sz="900" b="1" dirty="0"/>
                        <a:t>restaurant-table-1</a:t>
                      </a:r>
                      <a:endParaRPr lang="en-CA" sz="900" dirty="0"/>
                    </a:p>
                  </a:txBody>
                  <a:tcPr/>
                </a:tc>
                <a:tc>
                  <a:txBody>
                    <a:bodyPr/>
                    <a:lstStyle/>
                    <a:p>
                      <a:r>
                        <a:rPr lang="en-US" sz="900" dirty="0"/>
                        <a:t>Users will pretend they are searching for a restaurant and book a table</a:t>
                      </a:r>
                      <a:endParaRPr lang="en-CA" sz="900" dirty="0"/>
                    </a:p>
                  </a:txBody>
                  <a:tcPr/>
                </a:tc>
                <a:extLst>
                  <a:ext uri="{0D108BD9-81ED-4DB2-BD59-A6C34878D82A}">
                    <a16:rowId xmlns:a16="http://schemas.microsoft.com/office/drawing/2014/main" val="298882707"/>
                  </a:ext>
                </a:extLst>
              </a:tr>
              <a:tr h="372669">
                <a:tc>
                  <a:txBody>
                    <a:bodyPr/>
                    <a:lstStyle/>
                    <a:p>
                      <a:r>
                        <a:rPr lang="en-US" sz="900" b="1" dirty="0"/>
                        <a:t>restaurant-table-2</a:t>
                      </a:r>
                      <a:endParaRPr lang="en-CA" sz="900" dirty="0"/>
                    </a:p>
                  </a:txBody>
                  <a:tcPr/>
                </a:tc>
                <a:tc>
                  <a:txBody>
                    <a:bodyPr/>
                    <a:lstStyle/>
                    <a:p>
                      <a:r>
                        <a:rPr lang="en-US" sz="900" dirty="0"/>
                        <a:t>Users will pretend they are searching for a restaurant and book a table, and will need to find an alternative when choice is not available</a:t>
                      </a:r>
                      <a:endParaRPr lang="en-CA" sz="900" dirty="0"/>
                    </a:p>
                  </a:txBody>
                  <a:tcPr/>
                </a:tc>
                <a:extLst>
                  <a:ext uri="{0D108BD9-81ED-4DB2-BD59-A6C34878D82A}">
                    <a16:rowId xmlns:a16="http://schemas.microsoft.com/office/drawing/2014/main" val="981351465"/>
                  </a:ext>
                </a:extLst>
              </a:tr>
              <a:tr h="367644">
                <a:tc>
                  <a:txBody>
                    <a:bodyPr/>
                    <a:lstStyle/>
                    <a:p>
                      <a:r>
                        <a:rPr lang="en-US" sz="900" b="1" dirty="0"/>
                        <a:t>restaurant-table-3</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Users will pretend they are searching for a restaurant and book a table, and will look at options at two restaurants</a:t>
                      </a:r>
                      <a:endParaRPr lang="en-CA" sz="900" dirty="0"/>
                    </a:p>
                  </a:txBody>
                  <a:tcPr/>
                </a:tc>
                <a:extLst>
                  <a:ext uri="{0D108BD9-81ED-4DB2-BD59-A6C34878D82A}">
                    <a16:rowId xmlns:a16="http://schemas.microsoft.com/office/drawing/2014/main" val="3043103267"/>
                  </a:ext>
                </a:extLst>
              </a:tr>
              <a:tr h="232918">
                <a:tc>
                  <a:txBody>
                    <a:bodyPr/>
                    <a:lstStyle/>
                    <a:p>
                      <a:r>
                        <a:rPr lang="en-US" sz="900" b="1" dirty="0"/>
                        <a:t>uber-lyft-1</a:t>
                      </a:r>
                      <a:endParaRPr lang="en-CA" sz="900" dirty="0"/>
                    </a:p>
                  </a:txBody>
                  <a:tcPr/>
                </a:tc>
                <a:tc>
                  <a:txBody>
                    <a:bodyPr/>
                    <a:lstStyle/>
                    <a:p>
                      <a:r>
                        <a:rPr lang="en-US" sz="900" dirty="0"/>
                        <a:t>Users will pretend they need to order a car for a ride inside a city</a:t>
                      </a:r>
                      <a:endParaRPr lang="en-CA" sz="900" dirty="0"/>
                    </a:p>
                  </a:txBody>
                  <a:tcPr/>
                </a:tc>
                <a:extLst>
                  <a:ext uri="{0D108BD9-81ED-4DB2-BD59-A6C34878D82A}">
                    <a16:rowId xmlns:a16="http://schemas.microsoft.com/office/drawing/2014/main" val="445322035"/>
                  </a:ext>
                </a:extLst>
              </a:tr>
              <a:tr h="367644">
                <a:tc>
                  <a:txBody>
                    <a:bodyPr/>
                    <a:lstStyle/>
                    <a:p>
                      <a:r>
                        <a:rPr lang="en-US" sz="900" b="1" dirty="0"/>
                        <a:t>uber-lyft-2</a:t>
                      </a:r>
                      <a:endParaRPr lang="en-CA"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Users will pretend they need to order a car for a ride inside a city, and looking for an alternative when choice is not available</a:t>
                      </a:r>
                      <a:endParaRPr lang="en-CA" sz="900" dirty="0"/>
                    </a:p>
                  </a:txBody>
                  <a:tcPr/>
                </a:tc>
                <a:extLst>
                  <a:ext uri="{0D108BD9-81ED-4DB2-BD59-A6C34878D82A}">
                    <a16:rowId xmlns:a16="http://schemas.microsoft.com/office/drawing/2014/main" val="1895618745"/>
                  </a:ext>
                </a:extLst>
              </a:tr>
            </a:tbl>
          </a:graphicData>
        </a:graphic>
      </p:graphicFrame>
      <p:sp>
        <p:nvSpPr>
          <p:cNvPr id="7" name="Footer Placeholder 6">
            <a:extLst>
              <a:ext uri="{FF2B5EF4-FFF2-40B4-BE49-F238E27FC236}">
                <a16:creationId xmlns:a16="http://schemas.microsoft.com/office/drawing/2014/main" id="{3714EEC8-89E5-42D2-8469-B0FF375B4049}"/>
              </a:ext>
            </a:extLst>
          </p:cNvPr>
          <p:cNvSpPr>
            <a:spLocks noGrp="1"/>
          </p:cNvSpPr>
          <p:nvPr>
            <p:ph type="ftr" sz="quarter" idx="11"/>
          </p:nvPr>
        </p:nvSpPr>
        <p:spPr/>
        <p:txBody>
          <a:bodyPr/>
          <a:lstStyle/>
          <a:p>
            <a:endParaRPr lang="en-CA"/>
          </a:p>
        </p:txBody>
      </p:sp>
      <p:sp>
        <p:nvSpPr>
          <p:cNvPr id="8" name="Slide Number Placeholder 7">
            <a:extLst>
              <a:ext uri="{FF2B5EF4-FFF2-40B4-BE49-F238E27FC236}">
                <a16:creationId xmlns:a16="http://schemas.microsoft.com/office/drawing/2014/main" id="{922AD283-F357-47D1-BF7E-1F69079DF562}"/>
              </a:ext>
            </a:extLst>
          </p:cNvPr>
          <p:cNvSpPr>
            <a:spLocks noGrp="1"/>
          </p:cNvSpPr>
          <p:nvPr>
            <p:ph type="sldNum" sz="quarter" idx="12"/>
          </p:nvPr>
        </p:nvSpPr>
        <p:spPr/>
        <p:txBody>
          <a:bodyPr/>
          <a:lstStyle/>
          <a:p>
            <a:fld id="{DC5255E4-8D8D-4D0C-85CA-09D4960285EC}" type="slidenum">
              <a:rPr lang="en-CA" smtClean="0"/>
              <a:t>4</a:t>
            </a:fld>
            <a:endParaRPr lang="en-CA"/>
          </a:p>
        </p:txBody>
      </p:sp>
    </p:spTree>
    <p:extLst>
      <p:ext uri="{BB962C8B-B14F-4D97-AF65-F5344CB8AC3E}">
        <p14:creationId xmlns:p14="http://schemas.microsoft.com/office/powerpoint/2010/main" val="1978006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b="1" dirty="0">
                <a:highlight>
                  <a:srgbClr val="00FFFF"/>
                </a:highlight>
              </a:rPr>
              <a:t>Overall Benchmarks</a:t>
            </a:r>
            <a:endParaRPr lang="en-CA" b="1" dirty="0">
              <a:highlight>
                <a:srgbClr val="00FFFF"/>
              </a:highlight>
            </a:endParaRP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39FACD9A-96F2-4879-B04D-2793DAE75F5C}"/>
              </a:ext>
            </a:extLst>
          </p:cNvPr>
          <p:cNvPicPr>
            <a:picLocks noChangeAspect="1"/>
          </p:cNvPicPr>
          <p:nvPr/>
        </p:nvPicPr>
        <p:blipFill>
          <a:blip r:embed="rId2"/>
          <a:stretch>
            <a:fillRect/>
          </a:stretch>
        </p:blipFill>
        <p:spPr>
          <a:xfrm>
            <a:off x="3949899" y="1342734"/>
            <a:ext cx="7906853" cy="4172532"/>
          </a:xfrm>
          <a:prstGeom prst="rect">
            <a:avLst/>
          </a:prstGeom>
        </p:spPr>
      </p:pic>
      <p:grpSp>
        <p:nvGrpSpPr>
          <p:cNvPr id="18" name="Group 17">
            <a:extLst>
              <a:ext uri="{FF2B5EF4-FFF2-40B4-BE49-F238E27FC236}">
                <a16:creationId xmlns:a16="http://schemas.microsoft.com/office/drawing/2014/main" id="{9B982D89-CA46-40A3-A782-DE42989B40E4}"/>
              </a:ext>
            </a:extLst>
          </p:cNvPr>
          <p:cNvGrpSpPr/>
          <p:nvPr/>
        </p:nvGrpSpPr>
        <p:grpSpPr>
          <a:xfrm>
            <a:off x="231024" y="166051"/>
            <a:ext cx="11729954" cy="883920"/>
            <a:chOff x="3914274" y="166051"/>
            <a:chExt cx="8046703" cy="883920"/>
          </a:xfrm>
        </p:grpSpPr>
        <p:grpSp>
          <p:nvGrpSpPr>
            <p:cNvPr id="20" name="Group 19">
              <a:extLst>
                <a:ext uri="{FF2B5EF4-FFF2-40B4-BE49-F238E27FC236}">
                  <a16:creationId xmlns:a16="http://schemas.microsoft.com/office/drawing/2014/main" id="{1D94ACAF-74D6-4A82-BB3E-EDD612B8E301}"/>
                </a:ext>
              </a:extLst>
            </p:cNvPr>
            <p:cNvGrpSpPr/>
            <p:nvPr/>
          </p:nvGrpSpPr>
          <p:grpSpPr>
            <a:xfrm>
              <a:off x="3914274" y="166051"/>
              <a:ext cx="8046703" cy="883920"/>
              <a:chOff x="3914274" y="166051"/>
              <a:chExt cx="8046703" cy="883920"/>
            </a:xfrm>
          </p:grpSpPr>
          <p:sp>
            <p:nvSpPr>
              <p:cNvPr id="22" name="Rectangle 21">
                <a:extLst>
                  <a:ext uri="{FF2B5EF4-FFF2-40B4-BE49-F238E27FC236}">
                    <a16:creationId xmlns:a16="http://schemas.microsoft.com/office/drawing/2014/main" id="{66947D59-5490-40EC-BA33-031748A7E73D}"/>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a:extLst>
                  <a:ext uri="{FF2B5EF4-FFF2-40B4-BE49-F238E27FC236}">
                    <a16:creationId xmlns:a16="http://schemas.microsoft.com/office/drawing/2014/main" id="{429D22BA-4DA9-40D5-85EB-BBDD2FF88618}"/>
                  </a:ext>
                </a:extLst>
              </p:cNvPr>
              <p:cNvGrpSpPr/>
              <p:nvPr/>
            </p:nvGrpSpPr>
            <p:grpSpPr>
              <a:xfrm>
                <a:off x="4341815" y="308009"/>
                <a:ext cx="5704672" cy="601581"/>
                <a:chOff x="775912" y="5254575"/>
                <a:chExt cx="5704672" cy="601581"/>
              </a:xfrm>
            </p:grpSpPr>
            <p:sp>
              <p:nvSpPr>
                <p:cNvPr id="24" name="Rectangle: Rounded Corners 23">
                  <a:extLst>
                    <a:ext uri="{FF2B5EF4-FFF2-40B4-BE49-F238E27FC236}">
                      <a16:creationId xmlns:a16="http://schemas.microsoft.com/office/drawing/2014/main" id="{6A7D83D4-49A0-4D24-9A9A-0ADA776DC488}"/>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5" name="Rectangle: Rounded Corners 24">
                  <a:extLst>
                    <a:ext uri="{FF2B5EF4-FFF2-40B4-BE49-F238E27FC236}">
                      <a16:creationId xmlns:a16="http://schemas.microsoft.com/office/drawing/2014/main" id="{9781702B-C8AA-475C-88BC-21CADCF7141F}"/>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26" name="Rectangle: Rounded Corners 25">
                  <a:extLst>
                    <a:ext uri="{FF2B5EF4-FFF2-40B4-BE49-F238E27FC236}">
                      <a16:creationId xmlns:a16="http://schemas.microsoft.com/office/drawing/2014/main" id="{DA98D138-E41B-4D43-ACE6-7FF6E7919378}"/>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7" name="Rectangle: Rounded Corners 26">
                  <a:extLst>
                    <a:ext uri="{FF2B5EF4-FFF2-40B4-BE49-F238E27FC236}">
                      <a16:creationId xmlns:a16="http://schemas.microsoft.com/office/drawing/2014/main" id="{3F5E3ABF-CD6B-48DE-AC4F-BE06A85DFF19}"/>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1" name="Rectangle: Rounded Corners 20">
              <a:extLst>
                <a:ext uri="{FF2B5EF4-FFF2-40B4-BE49-F238E27FC236}">
                  <a16:creationId xmlns:a16="http://schemas.microsoft.com/office/drawing/2014/main" id="{26F736DE-CF1D-4F1D-96B8-53F26C4F0D1A}"/>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EF008DA5-FFA5-4879-844F-E1B8BC72777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CA0907C-4B4D-4231-9F58-1234AA2159C1}"/>
              </a:ext>
            </a:extLst>
          </p:cNvPr>
          <p:cNvSpPr>
            <a:spLocks noGrp="1"/>
          </p:cNvSpPr>
          <p:nvPr>
            <p:ph type="sldNum" sz="quarter" idx="12"/>
          </p:nvPr>
        </p:nvSpPr>
        <p:spPr/>
        <p:txBody>
          <a:bodyPr/>
          <a:lstStyle/>
          <a:p>
            <a:fld id="{DC5255E4-8D8D-4D0C-85CA-09D4960285EC}" type="slidenum">
              <a:rPr lang="en-CA" smtClean="0"/>
              <a:t>40</a:t>
            </a:fld>
            <a:endParaRPr lang="en-CA"/>
          </a:p>
        </p:txBody>
      </p:sp>
    </p:spTree>
    <p:extLst>
      <p:ext uri="{BB962C8B-B14F-4D97-AF65-F5344CB8AC3E}">
        <p14:creationId xmlns:p14="http://schemas.microsoft.com/office/powerpoint/2010/main" val="17605932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lnSpcReduction="10000"/>
          </a:bodyPr>
          <a:lstStyle/>
          <a:p>
            <a:pPr marL="342900" indent="-342900" fontAlgn="t">
              <a:buAutoNum type="arabicPeriod"/>
            </a:pPr>
            <a:r>
              <a:rPr lang="en-US" dirty="0"/>
              <a:t>Baseline Models Benchmarks</a:t>
            </a:r>
          </a:p>
          <a:p>
            <a:pPr marL="342900" indent="-342900" fontAlgn="t">
              <a:buAutoNum type="arabicPeriod"/>
            </a:pPr>
            <a:r>
              <a:rPr lang="en-US" dirty="0"/>
              <a:t>Feature Optimized Models Benchmarks</a:t>
            </a:r>
            <a:endParaRPr lang="en-CA" dirty="0"/>
          </a:p>
          <a:p>
            <a:pPr marL="342900" indent="-342900" fontAlgn="t">
              <a:buFont typeface="+mj-lt"/>
              <a:buAutoNum type="arabicPeriod"/>
            </a:pPr>
            <a:r>
              <a:rPr lang="en-US" dirty="0"/>
              <a:t>Hyperparameter Tuned Benchmarks</a:t>
            </a:r>
            <a:endParaRPr lang="en-CA" dirty="0"/>
          </a:p>
          <a:p>
            <a:pPr marL="742950" lvl="1" indent="-285750" fontAlgn="t">
              <a:buFont typeface="Arial" panose="020B0604020202020204" pitchFamily="34" charset="0"/>
              <a:buChar char="•"/>
            </a:pPr>
            <a:r>
              <a:rPr lang="en-US" dirty="0"/>
              <a:t>Learning Curves</a:t>
            </a:r>
            <a:endParaRPr lang="en-CA" dirty="0"/>
          </a:p>
          <a:p>
            <a:pPr marL="742950" lvl="1" indent="-285750" fontAlgn="t">
              <a:buFont typeface="Arial" panose="020B0604020202020204" pitchFamily="34" charset="0"/>
              <a:buChar char="•"/>
            </a:pPr>
            <a:r>
              <a:rPr lang="en-US" dirty="0"/>
              <a:t>ROC Curves / AUC</a:t>
            </a:r>
            <a:endParaRPr lang="en-CA" dirty="0"/>
          </a:p>
          <a:p>
            <a:pPr marL="342900" indent="-342900" fontAlgn="t">
              <a:buFont typeface="+mj-lt"/>
              <a:buAutoNum type="arabicPeriod"/>
            </a:pPr>
            <a:r>
              <a:rPr lang="en-US" dirty="0"/>
              <a:t>Bagging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Boosting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Stacking Ensemble Learning Benchmarks</a:t>
            </a:r>
          </a:p>
          <a:p>
            <a:pPr marL="742950" lvl="1" indent="-285750" fontAlgn="t">
              <a:buFont typeface="Arial" panose="020B0604020202020204" pitchFamily="34" charset="0"/>
              <a:buChar char="•"/>
            </a:pPr>
            <a:r>
              <a:rPr lang="en-US" dirty="0"/>
              <a:t>Learning Curves</a:t>
            </a:r>
          </a:p>
          <a:p>
            <a:pPr marL="742950" lvl="1" indent="-285750" fontAlgn="t">
              <a:buFont typeface="Arial" panose="020B0604020202020204" pitchFamily="34" charset="0"/>
              <a:buChar char="•"/>
            </a:pPr>
            <a:r>
              <a:rPr lang="en-US" dirty="0"/>
              <a:t>F1-Score by Ensemble Size</a:t>
            </a:r>
            <a:endParaRPr lang="en-CA" dirty="0"/>
          </a:p>
          <a:p>
            <a:pPr marL="342900" indent="-342900" fontAlgn="t">
              <a:buFont typeface="+mj-lt"/>
              <a:buAutoNum type="arabicPeriod"/>
            </a:pPr>
            <a:r>
              <a:rPr lang="en-US" dirty="0"/>
              <a:t>Voting Ensemble Learning Benchmarks</a:t>
            </a:r>
          </a:p>
          <a:p>
            <a:pPr marL="742950" lvl="1" indent="-285750" fontAlgn="t">
              <a:buFont typeface="Arial" panose="020B0604020202020204" pitchFamily="34" charset="0"/>
              <a:buChar char="•"/>
            </a:pPr>
            <a:r>
              <a:rPr lang="en-US" dirty="0"/>
              <a:t>Training / Testing Errors</a:t>
            </a:r>
            <a:endParaRPr lang="en-CA" dirty="0"/>
          </a:p>
          <a:p>
            <a:pPr marL="342900" indent="-342900" fontAlgn="t">
              <a:buFont typeface="+mj-lt"/>
              <a:buAutoNum type="arabicPeriod"/>
            </a:pPr>
            <a:r>
              <a:rPr lang="en-US" b="1" dirty="0">
                <a:highlight>
                  <a:srgbClr val="00FFFF"/>
                </a:highlight>
              </a:rPr>
              <a:t>Overall Benchmarks</a:t>
            </a:r>
            <a:endParaRPr lang="en-CA" b="1" dirty="0">
              <a:highlight>
                <a:srgbClr val="00FFFF"/>
              </a:highlight>
            </a:endParaRP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03B4F66E-69CE-44FA-B48C-722365A68DD4}"/>
              </a:ext>
            </a:extLst>
          </p:cNvPr>
          <p:cNvPicPr>
            <a:picLocks noChangeAspect="1"/>
          </p:cNvPicPr>
          <p:nvPr/>
        </p:nvPicPr>
        <p:blipFill>
          <a:blip r:embed="rId2"/>
          <a:stretch>
            <a:fillRect/>
          </a:stretch>
        </p:blipFill>
        <p:spPr>
          <a:xfrm>
            <a:off x="3998488" y="1314155"/>
            <a:ext cx="7878274" cy="4229690"/>
          </a:xfrm>
          <a:prstGeom prst="rect">
            <a:avLst/>
          </a:prstGeom>
        </p:spPr>
      </p:pic>
      <p:grpSp>
        <p:nvGrpSpPr>
          <p:cNvPr id="18" name="Group 17">
            <a:extLst>
              <a:ext uri="{FF2B5EF4-FFF2-40B4-BE49-F238E27FC236}">
                <a16:creationId xmlns:a16="http://schemas.microsoft.com/office/drawing/2014/main" id="{73798466-B657-4C3D-A928-22ED53C9EF4D}"/>
              </a:ext>
            </a:extLst>
          </p:cNvPr>
          <p:cNvGrpSpPr/>
          <p:nvPr/>
        </p:nvGrpSpPr>
        <p:grpSpPr>
          <a:xfrm>
            <a:off x="231024" y="166051"/>
            <a:ext cx="11729954" cy="883920"/>
            <a:chOff x="3914274" y="166051"/>
            <a:chExt cx="8046703" cy="883920"/>
          </a:xfrm>
        </p:grpSpPr>
        <p:grpSp>
          <p:nvGrpSpPr>
            <p:cNvPr id="20" name="Group 19">
              <a:extLst>
                <a:ext uri="{FF2B5EF4-FFF2-40B4-BE49-F238E27FC236}">
                  <a16:creationId xmlns:a16="http://schemas.microsoft.com/office/drawing/2014/main" id="{EB6D3421-C16A-47DF-B9A7-85899D08E46D}"/>
                </a:ext>
              </a:extLst>
            </p:cNvPr>
            <p:cNvGrpSpPr/>
            <p:nvPr/>
          </p:nvGrpSpPr>
          <p:grpSpPr>
            <a:xfrm>
              <a:off x="3914274" y="166051"/>
              <a:ext cx="8046703" cy="883920"/>
              <a:chOff x="3914274" y="166051"/>
              <a:chExt cx="8046703" cy="883920"/>
            </a:xfrm>
          </p:grpSpPr>
          <p:sp>
            <p:nvSpPr>
              <p:cNvPr id="22" name="Rectangle 21">
                <a:extLst>
                  <a:ext uri="{FF2B5EF4-FFF2-40B4-BE49-F238E27FC236}">
                    <a16:creationId xmlns:a16="http://schemas.microsoft.com/office/drawing/2014/main" id="{AA6C0032-6E7D-48A6-A76E-9CB2D929C88E}"/>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a:extLst>
                  <a:ext uri="{FF2B5EF4-FFF2-40B4-BE49-F238E27FC236}">
                    <a16:creationId xmlns:a16="http://schemas.microsoft.com/office/drawing/2014/main" id="{551F4F33-B4C7-42ED-A8A0-95916C9CAE2C}"/>
                  </a:ext>
                </a:extLst>
              </p:cNvPr>
              <p:cNvGrpSpPr/>
              <p:nvPr/>
            </p:nvGrpSpPr>
            <p:grpSpPr>
              <a:xfrm>
                <a:off x="4341815" y="308009"/>
                <a:ext cx="5704672" cy="601581"/>
                <a:chOff x="775912" y="5254575"/>
                <a:chExt cx="5704672" cy="601581"/>
              </a:xfrm>
            </p:grpSpPr>
            <p:sp>
              <p:nvSpPr>
                <p:cNvPr id="24" name="Rectangle: Rounded Corners 23">
                  <a:extLst>
                    <a:ext uri="{FF2B5EF4-FFF2-40B4-BE49-F238E27FC236}">
                      <a16:creationId xmlns:a16="http://schemas.microsoft.com/office/drawing/2014/main" id="{18EFEA42-B170-4AAA-9C18-F64C5955A469}"/>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5" name="Rectangle: Rounded Corners 24">
                  <a:extLst>
                    <a:ext uri="{FF2B5EF4-FFF2-40B4-BE49-F238E27FC236}">
                      <a16:creationId xmlns:a16="http://schemas.microsoft.com/office/drawing/2014/main" id="{3C81A415-CC86-4C57-BFBF-B3465C02BFA4}"/>
                    </a:ext>
                  </a:extLst>
                </p:cNvPr>
                <p:cNvSpPr/>
                <p:nvPr/>
              </p:nvSpPr>
              <p:spPr>
                <a:xfrm>
                  <a:off x="3751905" y="5254577"/>
                  <a:ext cx="1241730"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Results</a:t>
                  </a:r>
                  <a:endParaRPr lang="en-CA" sz="1600" b="1" dirty="0">
                    <a:solidFill>
                      <a:schemeClr val="tx1"/>
                    </a:solidFill>
                  </a:endParaRPr>
                </a:p>
              </p:txBody>
            </p:sp>
            <p:sp>
              <p:nvSpPr>
                <p:cNvPr id="26" name="Rectangle: Rounded Corners 25">
                  <a:extLst>
                    <a:ext uri="{FF2B5EF4-FFF2-40B4-BE49-F238E27FC236}">
                      <a16:creationId xmlns:a16="http://schemas.microsoft.com/office/drawing/2014/main" id="{0C89EB7A-2BD0-4F81-ABD8-3E354A1E9F3D}"/>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7" name="Rectangle: Rounded Corners 26">
                  <a:extLst>
                    <a:ext uri="{FF2B5EF4-FFF2-40B4-BE49-F238E27FC236}">
                      <a16:creationId xmlns:a16="http://schemas.microsoft.com/office/drawing/2014/main" id="{4BE5425B-35EB-4B26-B1CA-5783FD5126DC}"/>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1" name="Rectangle: Rounded Corners 20">
              <a:extLst>
                <a:ext uri="{FF2B5EF4-FFF2-40B4-BE49-F238E27FC236}">
                  <a16:creationId xmlns:a16="http://schemas.microsoft.com/office/drawing/2014/main" id="{535318AB-FDB5-461C-8663-3996A3D76644}"/>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3D03E06C-EDFD-4B01-8BCD-72B8AD04378A}"/>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719DDFE-EE2E-4EC1-A02E-A6ECA7E5811F}"/>
              </a:ext>
            </a:extLst>
          </p:cNvPr>
          <p:cNvSpPr>
            <a:spLocks noGrp="1"/>
          </p:cNvSpPr>
          <p:nvPr>
            <p:ph type="sldNum" sz="quarter" idx="12"/>
          </p:nvPr>
        </p:nvSpPr>
        <p:spPr/>
        <p:txBody>
          <a:bodyPr/>
          <a:lstStyle/>
          <a:p>
            <a:fld id="{DC5255E4-8D8D-4D0C-85CA-09D4960285EC}" type="slidenum">
              <a:rPr lang="en-CA" smtClean="0"/>
              <a:t>41</a:t>
            </a:fld>
            <a:endParaRPr lang="en-CA"/>
          </a:p>
        </p:txBody>
      </p:sp>
    </p:spTree>
    <p:extLst>
      <p:ext uri="{BB962C8B-B14F-4D97-AF65-F5344CB8AC3E}">
        <p14:creationId xmlns:p14="http://schemas.microsoft.com/office/powerpoint/2010/main" val="2392346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Comparison and Analysis</a:t>
            </a:r>
          </a:p>
          <a:p>
            <a:pPr marL="285750" lvl="0" indent="-285750">
              <a:buFont typeface="Arial" panose="020B0604020202020204" pitchFamily="34" charset="0"/>
              <a:buChar char="•"/>
            </a:pPr>
            <a:r>
              <a:rPr lang="en-US" b="1" dirty="0">
                <a:highlight>
                  <a:srgbClr val="00FFFF"/>
                </a:highlight>
              </a:rPr>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dirty="0"/>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pPr lvl="0"/>
            <a:endParaRPr lang="en-US" dirty="0"/>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C2CCF3AF-A609-46E4-8E47-60493E1E9C53}"/>
              </a:ext>
            </a:extLst>
          </p:cNvPr>
          <p:cNvSpPr txBox="1"/>
          <p:nvPr/>
        </p:nvSpPr>
        <p:spPr>
          <a:xfrm>
            <a:off x="4347415" y="4474337"/>
            <a:ext cx="3561635" cy="369332"/>
          </a:xfrm>
          <a:prstGeom prst="rect">
            <a:avLst/>
          </a:prstGeom>
          <a:noFill/>
        </p:spPr>
        <p:txBody>
          <a:bodyPr wrap="square" rtlCol="0">
            <a:spAutoFit/>
          </a:bodyPr>
          <a:lstStyle/>
          <a:p>
            <a:r>
              <a:rPr lang="en-US" b="1" dirty="0"/>
              <a:t>At End of Feature Selection</a:t>
            </a:r>
            <a:endParaRPr lang="en-CA" b="1" dirty="0"/>
          </a:p>
        </p:txBody>
      </p:sp>
      <p:sp>
        <p:nvSpPr>
          <p:cNvPr id="23" name="TextBox 22">
            <a:extLst>
              <a:ext uri="{FF2B5EF4-FFF2-40B4-BE49-F238E27FC236}">
                <a16:creationId xmlns:a16="http://schemas.microsoft.com/office/drawing/2014/main" id="{E5DB904C-A021-4B34-A9FA-717CEFAAD25D}"/>
              </a:ext>
            </a:extLst>
          </p:cNvPr>
          <p:cNvSpPr txBox="1"/>
          <p:nvPr/>
        </p:nvSpPr>
        <p:spPr>
          <a:xfrm>
            <a:off x="8514321" y="4444119"/>
            <a:ext cx="3561635" cy="369332"/>
          </a:xfrm>
          <a:prstGeom prst="rect">
            <a:avLst/>
          </a:prstGeom>
          <a:noFill/>
        </p:spPr>
        <p:txBody>
          <a:bodyPr wrap="square" rtlCol="0">
            <a:spAutoFit/>
          </a:bodyPr>
          <a:lstStyle/>
          <a:p>
            <a:r>
              <a:rPr lang="en-US" b="1" dirty="0"/>
              <a:t>At the End of the Model Selection </a:t>
            </a:r>
            <a:endParaRPr lang="en-CA" b="1" dirty="0"/>
          </a:p>
        </p:txBody>
      </p:sp>
      <p:pic>
        <p:nvPicPr>
          <p:cNvPr id="4" name="Picture 3">
            <a:extLst>
              <a:ext uri="{FF2B5EF4-FFF2-40B4-BE49-F238E27FC236}">
                <a16:creationId xmlns:a16="http://schemas.microsoft.com/office/drawing/2014/main" id="{8FE7F60E-2F2F-4EB1-9865-2E73C7FC447E}"/>
              </a:ext>
            </a:extLst>
          </p:cNvPr>
          <p:cNvPicPr>
            <a:picLocks noChangeAspect="1"/>
          </p:cNvPicPr>
          <p:nvPr/>
        </p:nvPicPr>
        <p:blipFill>
          <a:blip r:embed="rId2"/>
          <a:stretch>
            <a:fillRect/>
          </a:stretch>
        </p:blipFill>
        <p:spPr>
          <a:xfrm>
            <a:off x="8514321" y="1180163"/>
            <a:ext cx="3210059" cy="3311102"/>
          </a:xfrm>
          <a:prstGeom prst="rect">
            <a:avLst/>
          </a:prstGeom>
        </p:spPr>
      </p:pic>
      <p:pic>
        <p:nvPicPr>
          <p:cNvPr id="6" name="Picture 5">
            <a:extLst>
              <a:ext uri="{FF2B5EF4-FFF2-40B4-BE49-F238E27FC236}">
                <a16:creationId xmlns:a16="http://schemas.microsoft.com/office/drawing/2014/main" id="{2809E72F-0427-4985-AB37-4414267410B6}"/>
              </a:ext>
            </a:extLst>
          </p:cNvPr>
          <p:cNvPicPr>
            <a:picLocks noChangeAspect="1"/>
          </p:cNvPicPr>
          <p:nvPr/>
        </p:nvPicPr>
        <p:blipFill>
          <a:blip r:embed="rId3"/>
          <a:stretch>
            <a:fillRect/>
          </a:stretch>
        </p:blipFill>
        <p:spPr>
          <a:xfrm>
            <a:off x="4201203" y="1115441"/>
            <a:ext cx="3231006" cy="3328678"/>
          </a:xfrm>
          <a:prstGeom prst="rect">
            <a:avLst/>
          </a:prstGeom>
        </p:spPr>
      </p:pic>
      <p:sp>
        <p:nvSpPr>
          <p:cNvPr id="24" name="TextBox 23">
            <a:extLst>
              <a:ext uri="{FF2B5EF4-FFF2-40B4-BE49-F238E27FC236}">
                <a16:creationId xmlns:a16="http://schemas.microsoft.com/office/drawing/2014/main" id="{389899F4-D2D0-4A3F-AD06-C778C7032060}"/>
              </a:ext>
            </a:extLst>
          </p:cNvPr>
          <p:cNvSpPr txBox="1"/>
          <p:nvPr/>
        </p:nvSpPr>
        <p:spPr>
          <a:xfrm>
            <a:off x="4572419" y="5143372"/>
            <a:ext cx="7038600" cy="923330"/>
          </a:xfrm>
          <a:prstGeom prst="rect">
            <a:avLst/>
          </a:prstGeom>
          <a:noFill/>
        </p:spPr>
        <p:txBody>
          <a:bodyPr wrap="square" rtlCol="0">
            <a:spAutoFit/>
          </a:bodyPr>
          <a:lstStyle/>
          <a:p>
            <a:r>
              <a:rPr lang="en-US" dirty="0"/>
              <a:t>Comparison of the confusion matrices at the end of feature selection and end of model evaluation and selection gives a visual of how the results improved. </a:t>
            </a:r>
            <a:endParaRPr lang="en-CA" dirty="0"/>
          </a:p>
        </p:txBody>
      </p:sp>
      <p:grpSp>
        <p:nvGrpSpPr>
          <p:cNvPr id="20" name="Group 19">
            <a:extLst>
              <a:ext uri="{FF2B5EF4-FFF2-40B4-BE49-F238E27FC236}">
                <a16:creationId xmlns:a16="http://schemas.microsoft.com/office/drawing/2014/main" id="{1ECD772B-B0CD-43DC-8655-7D080485C495}"/>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A6007EFE-3FD4-4B1B-A09B-D0F931339548}"/>
                </a:ext>
              </a:extLst>
            </p:cNvPr>
            <p:cNvGrpSpPr/>
            <p:nvPr/>
          </p:nvGrpSpPr>
          <p:grpSpPr>
            <a:xfrm>
              <a:off x="3914274" y="166051"/>
              <a:ext cx="8046703" cy="883920"/>
              <a:chOff x="3914274" y="166051"/>
              <a:chExt cx="8046703" cy="883920"/>
            </a:xfrm>
          </p:grpSpPr>
          <p:sp>
            <p:nvSpPr>
              <p:cNvPr id="26" name="Rectangle 25">
                <a:extLst>
                  <a:ext uri="{FF2B5EF4-FFF2-40B4-BE49-F238E27FC236}">
                    <a16:creationId xmlns:a16="http://schemas.microsoft.com/office/drawing/2014/main" id="{3B2F0ACD-4B93-435E-964B-BF21818809DF}"/>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7" name="Group 26">
                <a:extLst>
                  <a:ext uri="{FF2B5EF4-FFF2-40B4-BE49-F238E27FC236}">
                    <a16:creationId xmlns:a16="http://schemas.microsoft.com/office/drawing/2014/main" id="{03F526FC-CFDF-42D5-8ACC-B6734CE249EF}"/>
                  </a:ext>
                </a:extLst>
              </p:cNvPr>
              <p:cNvGrpSpPr/>
              <p:nvPr/>
            </p:nvGrpSpPr>
            <p:grpSpPr>
              <a:xfrm>
                <a:off x="4341815" y="308009"/>
                <a:ext cx="5704672" cy="601581"/>
                <a:chOff x="775912" y="5254575"/>
                <a:chExt cx="5704672" cy="601581"/>
              </a:xfrm>
            </p:grpSpPr>
            <p:sp>
              <p:nvSpPr>
                <p:cNvPr id="28" name="Rectangle: Rounded Corners 27">
                  <a:extLst>
                    <a:ext uri="{FF2B5EF4-FFF2-40B4-BE49-F238E27FC236}">
                      <a16:creationId xmlns:a16="http://schemas.microsoft.com/office/drawing/2014/main" id="{A811E861-3625-4C81-9428-CAAC1A9E3EB3}"/>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6F764EA6-49B6-411C-BCA8-54ECABD092E8}"/>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30" name="Rectangle: Rounded Corners 29">
                  <a:extLst>
                    <a:ext uri="{FF2B5EF4-FFF2-40B4-BE49-F238E27FC236}">
                      <a16:creationId xmlns:a16="http://schemas.microsoft.com/office/drawing/2014/main" id="{78C8F51D-C93A-438C-99D0-F12B1776822B}"/>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31" name="Rectangle: Rounded Corners 30">
                  <a:extLst>
                    <a:ext uri="{FF2B5EF4-FFF2-40B4-BE49-F238E27FC236}">
                      <a16:creationId xmlns:a16="http://schemas.microsoft.com/office/drawing/2014/main" id="{C7F674B2-703D-49A0-A225-5CE765DF5C6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5" name="Rectangle: Rounded Corners 24">
              <a:extLst>
                <a:ext uri="{FF2B5EF4-FFF2-40B4-BE49-F238E27FC236}">
                  <a16:creationId xmlns:a16="http://schemas.microsoft.com/office/drawing/2014/main" id="{85357A04-38D1-4D9E-BE1C-D0F4D36D9A03}"/>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9E511963-FD26-4D91-9E07-17826D3C759A}"/>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DE50DE5A-A5A1-4031-90B2-DE26085A9F08}"/>
              </a:ext>
            </a:extLst>
          </p:cNvPr>
          <p:cNvSpPr>
            <a:spLocks noGrp="1"/>
          </p:cNvSpPr>
          <p:nvPr>
            <p:ph type="sldNum" sz="quarter" idx="12"/>
          </p:nvPr>
        </p:nvSpPr>
        <p:spPr/>
        <p:txBody>
          <a:bodyPr/>
          <a:lstStyle/>
          <a:p>
            <a:fld id="{DC5255E4-8D8D-4D0C-85CA-09D4960285EC}" type="slidenum">
              <a:rPr lang="en-CA" smtClean="0"/>
              <a:t>42</a:t>
            </a:fld>
            <a:endParaRPr lang="en-CA"/>
          </a:p>
        </p:txBody>
      </p:sp>
    </p:spTree>
    <p:extLst>
      <p:ext uri="{BB962C8B-B14F-4D97-AF65-F5344CB8AC3E}">
        <p14:creationId xmlns:p14="http://schemas.microsoft.com/office/powerpoint/2010/main" val="17279915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b="1" dirty="0">
                <a:highlight>
                  <a:srgbClr val="00FFFF"/>
                </a:highlight>
              </a:rPr>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dirty="0"/>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7" name="Picture 16">
            <a:extLst>
              <a:ext uri="{FF2B5EF4-FFF2-40B4-BE49-F238E27FC236}">
                <a16:creationId xmlns:a16="http://schemas.microsoft.com/office/drawing/2014/main" id="{E6C8A903-B022-4865-B28A-2998C788D87D}"/>
              </a:ext>
            </a:extLst>
          </p:cNvPr>
          <p:cNvPicPr>
            <a:picLocks noChangeAspect="1"/>
          </p:cNvPicPr>
          <p:nvPr/>
        </p:nvPicPr>
        <p:blipFill>
          <a:blip r:embed="rId2"/>
          <a:stretch>
            <a:fillRect/>
          </a:stretch>
        </p:blipFill>
        <p:spPr>
          <a:xfrm>
            <a:off x="5084976" y="1191140"/>
            <a:ext cx="5363950" cy="5292863"/>
          </a:xfrm>
          <a:prstGeom prst="rect">
            <a:avLst/>
          </a:prstGeom>
        </p:spPr>
      </p:pic>
      <p:sp>
        <p:nvSpPr>
          <p:cNvPr id="20" name="TextBox 19">
            <a:extLst>
              <a:ext uri="{FF2B5EF4-FFF2-40B4-BE49-F238E27FC236}">
                <a16:creationId xmlns:a16="http://schemas.microsoft.com/office/drawing/2014/main" id="{722E7579-E8B0-43F0-99E4-C6DECC364468}"/>
              </a:ext>
            </a:extLst>
          </p:cNvPr>
          <p:cNvSpPr txBox="1"/>
          <p:nvPr/>
        </p:nvSpPr>
        <p:spPr>
          <a:xfrm>
            <a:off x="4231811" y="6393201"/>
            <a:ext cx="7729165" cy="369332"/>
          </a:xfrm>
          <a:prstGeom prst="rect">
            <a:avLst/>
          </a:prstGeom>
          <a:noFill/>
        </p:spPr>
        <p:txBody>
          <a:bodyPr wrap="square" rtlCol="0">
            <a:spAutoFit/>
          </a:bodyPr>
          <a:lstStyle/>
          <a:p>
            <a:pPr algn="ctr"/>
            <a:r>
              <a:rPr lang="en-US" b="1" dirty="0"/>
              <a:t>Comparison of the Progression from baseline thru ensemble learning</a:t>
            </a:r>
            <a:endParaRPr lang="en-CA" b="1" dirty="0"/>
          </a:p>
        </p:txBody>
      </p:sp>
      <p:grpSp>
        <p:nvGrpSpPr>
          <p:cNvPr id="16" name="Group 15">
            <a:extLst>
              <a:ext uri="{FF2B5EF4-FFF2-40B4-BE49-F238E27FC236}">
                <a16:creationId xmlns:a16="http://schemas.microsoft.com/office/drawing/2014/main" id="{12E0DDB7-563D-4708-B824-0F4875BF5EA3}"/>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6A1358F7-0539-4C8A-BBAD-83D5B5F04CB6}"/>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0F2239FC-CB96-46E9-B491-E645AB30595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D5AED885-A8F4-4BD5-A2EA-5BDC9846997D}"/>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DA678AF2-6E54-4162-AF09-9AD7B3C9659A}"/>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6" name="Rectangle: Rounded Corners 25">
                  <a:extLst>
                    <a:ext uri="{FF2B5EF4-FFF2-40B4-BE49-F238E27FC236}">
                      <a16:creationId xmlns:a16="http://schemas.microsoft.com/office/drawing/2014/main" id="{5B9ADA53-AB22-4FEB-A71E-947B9FB3E023}"/>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1A973345-0645-43C7-8DFF-062E8C118BC4}"/>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8" name="Rectangle: Rounded Corners 27">
                  <a:extLst>
                    <a:ext uri="{FF2B5EF4-FFF2-40B4-BE49-F238E27FC236}">
                      <a16:creationId xmlns:a16="http://schemas.microsoft.com/office/drawing/2014/main" id="{AEB934B9-C244-4591-A8A2-8504D66C9DC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2" name="Rectangle: Rounded Corners 21">
              <a:extLst>
                <a:ext uri="{FF2B5EF4-FFF2-40B4-BE49-F238E27FC236}">
                  <a16:creationId xmlns:a16="http://schemas.microsoft.com/office/drawing/2014/main" id="{3286E540-3C8B-483A-90B5-144AAFB4DED3}"/>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421089DE-272C-43C6-8D2B-C374EB4180C4}"/>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336D44FC-49D1-4A77-8D45-F6078CA09DA8}"/>
              </a:ext>
            </a:extLst>
          </p:cNvPr>
          <p:cNvSpPr>
            <a:spLocks noGrp="1"/>
          </p:cNvSpPr>
          <p:nvPr>
            <p:ph type="sldNum" sz="quarter" idx="12"/>
          </p:nvPr>
        </p:nvSpPr>
        <p:spPr/>
        <p:txBody>
          <a:bodyPr/>
          <a:lstStyle/>
          <a:p>
            <a:fld id="{DC5255E4-8D8D-4D0C-85CA-09D4960285EC}" type="slidenum">
              <a:rPr lang="en-CA" smtClean="0"/>
              <a:t>43</a:t>
            </a:fld>
            <a:endParaRPr lang="en-CA"/>
          </a:p>
        </p:txBody>
      </p:sp>
    </p:spTree>
    <p:extLst>
      <p:ext uri="{BB962C8B-B14F-4D97-AF65-F5344CB8AC3E}">
        <p14:creationId xmlns:p14="http://schemas.microsoft.com/office/powerpoint/2010/main" val="2557468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b="1" dirty="0">
                <a:highlight>
                  <a:srgbClr val="00FFFF"/>
                </a:highlight>
              </a:rPr>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dirty="0"/>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C2CCF3AF-A609-46E4-8E47-60493E1E9C53}"/>
              </a:ext>
            </a:extLst>
          </p:cNvPr>
          <p:cNvSpPr txBox="1"/>
          <p:nvPr/>
        </p:nvSpPr>
        <p:spPr>
          <a:xfrm>
            <a:off x="4161886" y="5187530"/>
            <a:ext cx="7729165" cy="369332"/>
          </a:xfrm>
          <a:prstGeom prst="rect">
            <a:avLst/>
          </a:prstGeom>
          <a:noFill/>
        </p:spPr>
        <p:txBody>
          <a:bodyPr wrap="square" rtlCol="0">
            <a:spAutoFit/>
          </a:bodyPr>
          <a:lstStyle/>
          <a:p>
            <a:pPr algn="ctr"/>
            <a:r>
              <a:rPr lang="en-US" b="1" dirty="0"/>
              <a:t>Comparison of the Progression from baseline thru ensemble learning</a:t>
            </a:r>
            <a:endParaRPr lang="en-CA" b="1" dirty="0"/>
          </a:p>
        </p:txBody>
      </p:sp>
      <p:pic>
        <p:nvPicPr>
          <p:cNvPr id="20" name="Picture 19">
            <a:extLst>
              <a:ext uri="{FF2B5EF4-FFF2-40B4-BE49-F238E27FC236}">
                <a16:creationId xmlns:a16="http://schemas.microsoft.com/office/drawing/2014/main" id="{ABC2C699-00F5-4BCB-9A27-A66DA966924D}"/>
              </a:ext>
            </a:extLst>
          </p:cNvPr>
          <p:cNvPicPr>
            <a:picLocks noChangeAspect="1"/>
          </p:cNvPicPr>
          <p:nvPr/>
        </p:nvPicPr>
        <p:blipFill>
          <a:blip r:embed="rId2"/>
          <a:stretch>
            <a:fillRect/>
          </a:stretch>
        </p:blipFill>
        <p:spPr>
          <a:xfrm>
            <a:off x="3984198" y="1099591"/>
            <a:ext cx="7906853" cy="4172532"/>
          </a:xfrm>
          <a:prstGeom prst="rect">
            <a:avLst/>
          </a:prstGeom>
        </p:spPr>
      </p:pic>
      <p:grpSp>
        <p:nvGrpSpPr>
          <p:cNvPr id="16" name="Group 15">
            <a:extLst>
              <a:ext uri="{FF2B5EF4-FFF2-40B4-BE49-F238E27FC236}">
                <a16:creationId xmlns:a16="http://schemas.microsoft.com/office/drawing/2014/main" id="{2F230417-C191-40C5-BF6A-65BB9E1373B3}"/>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05785F54-5881-44B0-8431-FEE22C9E024C}"/>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63F8B47D-3C60-4B39-9ACF-92240F59F23D}"/>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B4466CA6-DDE0-43BC-AAD8-F3375C0B50F8}"/>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D3A20DEC-9703-4796-B902-4C52CD2E7F97}"/>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6" name="Rectangle: Rounded Corners 25">
                  <a:extLst>
                    <a:ext uri="{FF2B5EF4-FFF2-40B4-BE49-F238E27FC236}">
                      <a16:creationId xmlns:a16="http://schemas.microsoft.com/office/drawing/2014/main" id="{7FBEBC92-9C4E-4046-B035-A5157C14B8DE}"/>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87265064-3F5B-46A6-8864-FF6B2BB6580F}"/>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8" name="Rectangle: Rounded Corners 27">
                  <a:extLst>
                    <a:ext uri="{FF2B5EF4-FFF2-40B4-BE49-F238E27FC236}">
                      <a16:creationId xmlns:a16="http://schemas.microsoft.com/office/drawing/2014/main" id="{5B4F2420-3F52-4774-A19B-F32C928C1F2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1" name="Rectangle: Rounded Corners 20">
              <a:extLst>
                <a:ext uri="{FF2B5EF4-FFF2-40B4-BE49-F238E27FC236}">
                  <a16:creationId xmlns:a16="http://schemas.microsoft.com/office/drawing/2014/main" id="{288F6230-302B-4A50-BCE3-BCAFA34F021E}"/>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5CE72EAE-CCA0-4E31-83A4-1312B7816D66}"/>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FA1E0A3F-F2B1-4AEE-A2FC-21FF464E55D3}"/>
              </a:ext>
            </a:extLst>
          </p:cNvPr>
          <p:cNvSpPr>
            <a:spLocks noGrp="1"/>
          </p:cNvSpPr>
          <p:nvPr>
            <p:ph type="sldNum" sz="quarter" idx="12"/>
          </p:nvPr>
        </p:nvSpPr>
        <p:spPr/>
        <p:txBody>
          <a:bodyPr/>
          <a:lstStyle/>
          <a:p>
            <a:fld id="{DC5255E4-8D8D-4D0C-85CA-09D4960285EC}" type="slidenum">
              <a:rPr lang="en-CA" smtClean="0"/>
              <a:t>44</a:t>
            </a:fld>
            <a:endParaRPr lang="en-CA"/>
          </a:p>
        </p:txBody>
      </p:sp>
    </p:spTree>
    <p:extLst>
      <p:ext uri="{BB962C8B-B14F-4D97-AF65-F5344CB8AC3E}">
        <p14:creationId xmlns:p14="http://schemas.microsoft.com/office/powerpoint/2010/main" val="30194247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b="1" dirty="0">
                <a:highlight>
                  <a:srgbClr val="00FFFF"/>
                </a:highlight>
              </a:rPr>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dirty="0"/>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C2CCF3AF-A609-46E4-8E47-60493E1E9C53}"/>
              </a:ext>
            </a:extLst>
          </p:cNvPr>
          <p:cNvSpPr txBox="1"/>
          <p:nvPr/>
        </p:nvSpPr>
        <p:spPr>
          <a:xfrm>
            <a:off x="3732941" y="3870959"/>
            <a:ext cx="7729165" cy="369332"/>
          </a:xfrm>
          <a:prstGeom prst="rect">
            <a:avLst/>
          </a:prstGeom>
          <a:noFill/>
        </p:spPr>
        <p:txBody>
          <a:bodyPr wrap="square" rtlCol="0">
            <a:spAutoFit/>
          </a:bodyPr>
          <a:lstStyle/>
          <a:p>
            <a:pPr algn="ctr"/>
            <a:r>
              <a:rPr lang="en-US" b="1" dirty="0"/>
              <a:t>Comparison of the Progression from baseline thru ensemble learning</a:t>
            </a:r>
            <a:endParaRPr lang="en-CA" b="1" dirty="0"/>
          </a:p>
        </p:txBody>
      </p:sp>
      <p:sp>
        <p:nvSpPr>
          <p:cNvPr id="24" name="TextBox 23">
            <a:extLst>
              <a:ext uri="{FF2B5EF4-FFF2-40B4-BE49-F238E27FC236}">
                <a16:creationId xmlns:a16="http://schemas.microsoft.com/office/drawing/2014/main" id="{389899F4-D2D0-4A3F-AD06-C778C7032060}"/>
              </a:ext>
            </a:extLst>
          </p:cNvPr>
          <p:cNvSpPr txBox="1"/>
          <p:nvPr/>
        </p:nvSpPr>
        <p:spPr>
          <a:xfrm>
            <a:off x="3914273" y="4581525"/>
            <a:ext cx="7639589" cy="2059424"/>
          </a:xfrm>
          <a:prstGeom prst="rect">
            <a:avLst/>
          </a:prstGeom>
          <a:noFill/>
        </p:spPr>
        <p:txBody>
          <a:bodyPr wrap="square" rtlCol="0">
            <a:normAutofit/>
          </a:bodyPr>
          <a:lstStyle/>
          <a:p>
            <a:r>
              <a:rPr lang="en-US" dirty="0"/>
              <a:t>The RF, SVC, NB and LR violins are showing the variance from the baseline thru the ensemble learning for the different model types.  The general trend is an improvement up to the tuning of the hyperparameters. </a:t>
            </a:r>
          </a:p>
          <a:p>
            <a:r>
              <a:rPr lang="en-US" dirty="0"/>
              <a:t> </a:t>
            </a:r>
          </a:p>
          <a:p>
            <a:r>
              <a:rPr lang="en-US" dirty="0"/>
              <a:t>Generally, the ensemble learning methods did not score better than the models with optimized features and hyperparameters tuned.  However the voting ensemble almost matched the best tuned models.</a:t>
            </a:r>
          </a:p>
        </p:txBody>
      </p:sp>
      <p:pic>
        <p:nvPicPr>
          <p:cNvPr id="16" name="Picture 15">
            <a:extLst>
              <a:ext uri="{FF2B5EF4-FFF2-40B4-BE49-F238E27FC236}">
                <a16:creationId xmlns:a16="http://schemas.microsoft.com/office/drawing/2014/main" id="{287C1751-CC44-4CCF-9B05-147370AB667E}"/>
              </a:ext>
            </a:extLst>
          </p:cNvPr>
          <p:cNvPicPr>
            <a:picLocks noChangeAspect="1"/>
          </p:cNvPicPr>
          <p:nvPr/>
        </p:nvPicPr>
        <p:blipFill>
          <a:blip r:embed="rId2"/>
          <a:stretch>
            <a:fillRect/>
          </a:stretch>
        </p:blipFill>
        <p:spPr>
          <a:xfrm>
            <a:off x="5089749" y="1103310"/>
            <a:ext cx="5288636" cy="2839365"/>
          </a:xfrm>
          <a:prstGeom prst="rect">
            <a:avLst/>
          </a:prstGeom>
        </p:spPr>
      </p:pic>
      <p:grpSp>
        <p:nvGrpSpPr>
          <p:cNvPr id="17" name="Group 16">
            <a:extLst>
              <a:ext uri="{FF2B5EF4-FFF2-40B4-BE49-F238E27FC236}">
                <a16:creationId xmlns:a16="http://schemas.microsoft.com/office/drawing/2014/main" id="{0EE74B2F-06B4-48DE-A2A1-C9EF2B19B38D}"/>
              </a:ext>
            </a:extLst>
          </p:cNvPr>
          <p:cNvGrpSpPr/>
          <p:nvPr/>
        </p:nvGrpSpPr>
        <p:grpSpPr>
          <a:xfrm>
            <a:off x="231024" y="166051"/>
            <a:ext cx="11729954" cy="883920"/>
            <a:chOff x="3914274" y="166051"/>
            <a:chExt cx="8046703" cy="883920"/>
          </a:xfrm>
        </p:grpSpPr>
        <p:grpSp>
          <p:nvGrpSpPr>
            <p:cNvPr id="20" name="Group 19">
              <a:extLst>
                <a:ext uri="{FF2B5EF4-FFF2-40B4-BE49-F238E27FC236}">
                  <a16:creationId xmlns:a16="http://schemas.microsoft.com/office/drawing/2014/main" id="{3FF18CBA-1720-4763-9BE7-3DAFAE0F6DFA}"/>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E6DA9F07-199A-436B-A370-63B1F3C4DC88}"/>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D26258C2-DE33-4A06-B210-6115122224A3}"/>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D6B67B20-C206-4BEA-8086-0AF144E34236}"/>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788491C9-BE9E-4388-9D7A-CE0943D120A9}"/>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F441FF87-039C-42AC-B0CB-E67BD6C5FB47}"/>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9" name="Rectangle: Rounded Corners 28">
                  <a:extLst>
                    <a:ext uri="{FF2B5EF4-FFF2-40B4-BE49-F238E27FC236}">
                      <a16:creationId xmlns:a16="http://schemas.microsoft.com/office/drawing/2014/main" id="{1C305B57-6CC6-4B99-9C9D-1F2C8CFD5928}"/>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1" name="Rectangle: Rounded Corners 20">
              <a:extLst>
                <a:ext uri="{FF2B5EF4-FFF2-40B4-BE49-F238E27FC236}">
                  <a16:creationId xmlns:a16="http://schemas.microsoft.com/office/drawing/2014/main" id="{22153A08-A8BB-42A9-A7A9-2CEB9E30B8F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D876411A-3A07-4ED5-B5D7-51F7260172A2}"/>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750318FC-ACE0-4860-B720-A82CE7D44BB2}"/>
              </a:ext>
            </a:extLst>
          </p:cNvPr>
          <p:cNvSpPr>
            <a:spLocks noGrp="1"/>
          </p:cNvSpPr>
          <p:nvPr>
            <p:ph type="sldNum" sz="quarter" idx="12"/>
          </p:nvPr>
        </p:nvSpPr>
        <p:spPr/>
        <p:txBody>
          <a:bodyPr/>
          <a:lstStyle/>
          <a:p>
            <a:fld id="{DC5255E4-8D8D-4D0C-85CA-09D4960285EC}" type="slidenum">
              <a:rPr lang="en-CA" smtClean="0"/>
              <a:t>45</a:t>
            </a:fld>
            <a:endParaRPr lang="en-CA"/>
          </a:p>
        </p:txBody>
      </p:sp>
    </p:spTree>
    <p:extLst>
      <p:ext uri="{BB962C8B-B14F-4D97-AF65-F5344CB8AC3E}">
        <p14:creationId xmlns:p14="http://schemas.microsoft.com/office/powerpoint/2010/main" val="29637085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b="1" dirty="0">
                <a:highlight>
                  <a:srgbClr val="00FFFF"/>
                </a:highlight>
              </a:rPr>
              <a:t>Comparison of 2000 &amp; 4000 records: Learning Curves and F1-Score (covers the bias-variance tradeoff)</a:t>
            </a:r>
          </a:p>
          <a:p>
            <a:r>
              <a:rPr lang="en-US" dirty="0"/>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TextBox 16">
            <a:extLst>
              <a:ext uri="{FF2B5EF4-FFF2-40B4-BE49-F238E27FC236}">
                <a16:creationId xmlns:a16="http://schemas.microsoft.com/office/drawing/2014/main" id="{26D012C5-B6A2-44BD-96F4-1CEAF529817C}"/>
              </a:ext>
            </a:extLst>
          </p:cNvPr>
          <p:cNvSpPr txBox="1"/>
          <p:nvPr/>
        </p:nvSpPr>
        <p:spPr>
          <a:xfrm>
            <a:off x="4094194" y="4684594"/>
            <a:ext cx="3800075" cy="369332"/>
          </a:xfrm>
          <a:prstGeom prst="rect">
            <a:avLst/>
          </a:prstGeom>
          <a:noFill/>
        </p:spPr>
        <p:txBody>
          <a:bodyPr wrap="square" rtlCol="0">
            <a:spAutoFit/>
          </a:bodyPr>
          <a:lstStyle/>
          <a:p>
            <a:pPr algn="ctr"/>
            <a:r>
              <a:rPr lang="en-US" b="1" dirty="0"/>
              <a:t>Training /Testing Errors 2000 Samples </a:t>
            </a:r>
            <a:endParaRPr lang="en-CA" b="1" dirty="0"/>
          </a:p>
        </p:txBody>
      </p:sp>
      <p:sp>
        <p:nvSpPr>
          <p:cNvPr id="20" name="TextBox 19">
            <a:extLst>
              <a:ext uri="{FF2B5EF4-FFF2-40B4-BE49-F238E27FC236}">
                <a16:creationId xmlns:a16="http://schemas.microsoft.com/office/drawing/2014/main" id="{B853C040-ED04-4F66-ABDF-005BF2D2EDE2}"/>
              </a:ext>
            </a:extLst>
          </p:cNvPr>
          <p:cNvSpPr txBox="1"/>
          <p:nvPr/>
        </p:nvSpPr>
        <p:spPr>
          <a:xfrm>
            <a:off x="8074189" y="4699953"/>
            <a:ext cx="3800075" cy="369332"/>
          </a:xfrm>
          <a:prstGeom prst="rect">
            <a:avLst/>
          </a:prstGeom>
          <a:noFill/>
        </p:spPr>
        <p:txBody>
          <a:bodyPr wrap="square" rtlCol="0">
            <a:spAutoFit/>
          </a:bodyPr>
          <a:lstStyle/>
          <a:p>
            <a:pPr algn="ctr"/>
            <a:r>
              <a:rPr lang="en-US" b="1" dirty="0"/>
              <a:t>Training /Testing Errors 4000 Samples </a:t>
            </a:r>
            <a:endParaRPr lang="en-CA" b="1" dirty="0"/>
          </a:p>
        </p:txBody>
      </p:sp>
      <p:sp>
        <p:nvSpPr>
          <p:cNvPr id="24" name="TextBox 23">
            <a:extLst>
              <a:ext uri="{FF2B5EF4-FFF2-40B4-BE49-F238E27FC236}">
                <a16:creationId xmlns:a16="http://schemas.microsoft.com/office/drawing/2014/main" id="{55E5AFA3-2F94-4E25-867F-60B7AA54DA9F}"/>
              </a:ext>
            </a:extLst>
          </p:cNvPr>
          <p:cNvSpPr txBox="1"/>
          <p:nvPr/>
        </p:nvSpPr>
        <p:spPr>
          <a:xfrm>
            <a:off x="3957629" y="5195095"/>
            <a:ext cx="7959991" cy="1445854"/>
          </a:xfrm>
          <a:prstGeom prst="rect">
            <a:avLst/>
          </a:prstGeom>
          <a:noFill/>
        </p:spPr>
        <p:txBody>
          <a:bodyPr wrap="square" rtlCol="0">
            <a:normAutofit/>
          </a:bodyPr>
          <a:lstStyle/>
          <a:p>
            <a:pPr marL="285750" indent="-285750">
              <a:buFont typeface="Arial" panose="020B0604020202020204" pitchFamily="34" charset="0"/>
              <a:buChar char="•"/>
            </a:pPr>
            <a:r>
              <a:rPr lang="en-US" dirty="0"/>
              <a:t>Increasing the number of samples reduces the overall error, which reduces bias.</a:t>
            </a:r>
          </a:p>
          <a:p>
            <a:pPr marL="742950" lvl="1" indent="-285750">
              <a:buFont typeface="Arial" panose="020B0604020202020204" pitchFamily="34" charset="0"/>
              <a:buChar char="•"/>
            </a:pPr>
            <a:r>
              <a:rPr lang="en-US" dirty="0"/>
              <a:t>The variance gap reduced for all model types</a:t>
            </a:r>
          </a:p>
          <a:p>
            <a:pPr marL="742950" lvl="1" indent="-285750">
              <a:buFont typeface="Arial" panose="020B0604020202020204" pitchFamily="34" charset="0"/>
              <a:buChar char="•"/>
            </a:pPr>
            <a:r>
              <a:rPr lang="en-US" dirty="0"/>
              <a:t>The error and bias is reduced for all model types</a:t>
            </a:r>
          </a:p>
        </p:txBody>
      </p:sp>
      <p:pic>
        <p:nvPicPr>
          <p:cNvPr id="4" name="Picture 3">
            <a:extLst>
              <a:ext uri="{FF2B5EF4-FFF2-40B4-BE49-F238E27FC236}">
                <a16:creationId xmlns:a16="http://schemas.microsoft.com/office/drawing/2014/main" id="{2874C2B1-DE7C-451A-9BA3-6617D58CC54C}"/>
              </a:ext>
            </a:extLst>
          </p:cNvPr>
          <p:cNvPicPr>
            <a:picLocks noChangeAspect="1"/>
          </p:cNvPicPr>
          <p:nvPr/>
        </p:nvPicPr>
        <p:blipFill>
          <a:blip r:embed="rId3"/>
          <a:stretch>
            <a:fillRect/>
          </a:stretch>
        </p:blipFill>
        <p:spPr>
          <a:xfrm>
            <a:off x="4228489" y="1270953"/>
            <a:ext cx="3531485" cy="3429000"/>
          </a:xfrm>
          <a:prstGeom prst="rect">
            <a:avLst/>
          </a:prstGeom>
        </p:spPr>
      </p:pic>
      <p:pic>
        <p:nvPicPr>
          <p:cNvPr id="6" name="Picture 5">
            <a:extLst>
              <a:ext uri="{FF2B5EF4-FFF2-40B4-BE49-F238E27FC236}">
                <a16:creationId xmlns:a16="http://schemas.microsoft.com/office/drawing/2014/main" id="{CCA8F30A-C850-4238-9B70-6362C15D6869}"/>
              </a:ext>
            </a:extLst>
          </p:cNvPr>
          <p:cNvPicPr>
            <a:picLocks noChangeAspect="1"/>
          </p:cNvPicPr>
          <p:nvPr/>
        </p:nvPicPr>
        <p:blipFill>
          <a:blip r:embed="rId4"/>
          <a:stretch>
            <a:fillRect/>
          </a:stretch>
        </p:blipFill>
        <p:spPr>
          <a:xfrm>
            <a:off x="8246352" y="1253596"/>
            <a:ext cx="3455747" cy="3375772"/>
          </a:xfrm>
          <a:prstGeom prst="rect">
            <a:avLst/>
          </a:prstGeom>
        </p:spPr>
      </p:pic>
      <p:grpSp>
        <p:nvGrpSpPr>
          <p:cNvPr id="21" name="Group 20">
            <a:extLst>
              <a:ext uri="{FF2B5EF4-FFF2-40B4-BE49-F238E27FC236}">
                <a16:creationId xmlns:a16="http://schemas.microsoft.com/office/drawing/2014/main" id="{1443E7E7-0A9E-44F6-B75A-C4B802475755}"/>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6249ABF5-A492-4093-9428-9FB091419143}"/>
                </a:ext>
              </a:extLst>
            </p:cNvPr>
            <p:cNvGrpSpPr/>
            <p:nvPr/>
          </p:nvGrpSpPr>
          <p:grpSpPr>
            <a:xfrm>
              <a:off x="3914274" y="166051"/>
              <a:ext cx="8046703" cy="883920"/>
              <a:chOff x="3914274" y="166051"/>
              <a:chExt cx="8046703" cy="883920"/>
            </a:xfrm>
          </p:grpSpPr>
          <p:sp>
            <p:nvSpPr>
              <p:cNvPr id="25" name="Rectangle 24">
                <a:extLst>
                  <a:ext uri="{FF2B5EF4-FFF2-40B4-BE49-F238E27FC236}">
                    <a16:creationId xmlns:a16="http://schemas.microsoft.com/office/drawing/2014/main" id="{53DF37C3-DE6C-489B-B0B6-3844928D27D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6" name="Group 25">
                <a:extLst>
                  <a:ext uri="{FF2B5EF4-FFF2-40B4-BE49-F238E27FC236}">
                    <a16:creationId xmlns:a16="http://schemas.microsoft.com/office/drawing/2014/main" id="{62707730-B970-47DF-9176-6851A131611F}"/>
                  </a:ext>
                </a:extLst>
              </p:cNvPr>
              <p:cNvGrpSpPr/>
              <p:nvPr/>
            </p:nvGrpSpPr>
            <p:grpSpPr>
              <a:xfrm>
                <a:off x="4341815" y="308009"/>
                <a:ext cx="5704672" cy="601581"/>
                <a:chOff x="775912" y="5254575"/>
                <a:chExt cx="5704672" cy="601581"/>
              </a:xfrm>
            </p:grpSpPr>
            <p:sp>
              <p:nvSpPr>
                <p:cNvPr id="27" name="Rectangle: Rounded Corners 26">
                  <a:extLst>
                    <a:ext uri="{FF2B5EF4-FFF2-40B4-BE49-F238E27FC236}">
                      <a16:creationId xmlns:a16="http://schemas.microsoft.com/office/drawing/2014/main" id="{B8B8F25A-80AB-4823-9D98-65373D2A5385}"/>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BFAD2BA0-D149-44CF-AD0B-B02E81531CFF}"/>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8C496FC6-485A-4D82-80FC-87A77BF2D662}"/>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30" name="Rectangle: Rounded Corners 29">
                  <a:extLst>
                    <a:ext uri="{FF2B5EF4-FFF2-40B4-BE49-F238E27FC236}">
                      <a16:creationId xmlns:a16="http://schemas.microsoft.com/office/drawing/2014/main" id="{288DCEA3-DA86-44F3-A848-0319720760FA}"/>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FE682EDE-2798-4513-A162-76923EE8F5F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A0C46630-033D-405B-90AA-B7FDF25AF480}"/>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2EAA183C-009D-4CBE-92D4-B2DE1409522E}"/>
              </a:ext>
            </a:extLst>
          </p:cNvPr>
          <p:cNvSpPr>
            <a:spLocks noGrp="1"/>
          </p:cNvSpPr>
          <p:nvPr>
            <p:ph type="sldNum" sz="quarter" idx="12"/>
          </p:nvPr>
        </p:nvSpPr>
        <p:spPr/>
        <p:txBody>
          <a:bodyPr/>
          <a:lstStyle/>
          <a:p>
            <a:fld id="{DC5255E4-8D8D-4D0C-85CA-09D4960285EC}" type="slidenum">
              <a:rPr lang="en-CA" smtClean="0"/>
              <a:t>46</a:t>
            </a:fld>
            <a:endParaRPr lang="en-CA"/>
          </a:p>
        </p:txBody>
      </p:sp>
    </p:spTree>
    <p:extLst>
      <p:ext uri="{BB962C8B-B14F-4D97-AF65-F5344CB8AC3E}">
        <p14:creationId xmlns:p14="http://schemas.microsoft.com/office/powerpoint/2010/main" val="1748764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pic>
        <p:nvPicPr>
          <p:cNvPr id="2" name="Picture 1">
            <a:extLst>
              <a:ext uri="{FF2B5EF4-FFF2-40B4-BE49-F238E27FC236}">
                <a16:creationId xmlns:a16="http://schemas.microsoft.com/office/drawing/2014/main" id="{FE7A3289-222A-4974-A650-EAF19C0B7C73}"/>
              </a:ext>
            </a:extLst>
          </p:cNvPr>
          <p:cNvPicPr>
            <a:picLocks noChangeAspect="1"/>
          </p:cNvPicPr>
          <p:nvPr/>
        </p:nvPicPr>
        <p:blipFill>
          <a:blip r:embed="rId2"/>
          <a:stretch>
            <a:fillRect/>
          </a:stretch>
        </p:blipFill>
        <p:spPr>
          <a:xfrm>
            <a:off x="4889877" y="1134927"/>
            <a:ext cx="5610223" cy="4417836"/>
          </a:xfrm>
          <a:prstGeom prst="rect">
            <a:avLst/>
          </a:prstGeom>
        </p:spPr>
      </p:pic>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b="1" dirty="0">
                <a:highlight>
                  <a:srgbClr val="00FFFF"/>
                </a:highlight>
              </a:rPr>
              <a:t>Interpreting and Explaining Models</a:t>
            </a:r>
          </a:p>
          <a:p>
            <a:pPr marL="285750" indent="-285750">
              <a:buFont typeface="Arial" panose="020B0604020202020204" pitchFamily="34" charset="0"/>
              <a:buChar char="•"/>
            </a:pPr>
            <a:r>
              <a:rPr lang="en-US" b="1" dirty="0">
                <a:highlight>
                  <a:srgbClr val="00FFFF"/>
                </a:highlight>
              </a:rPr>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8C11AA41-CCAA-43F3-BE24-6ECB506854DB}"/>
              </a:ext>
            </a:extLst>
          </p:cNvPr>
          <p:cNvSpPr txBox="1"/>
          <p:nvPr/>
        </p:nvSpPr>
        <p:spPr>
          <a:xfrm>
            <a:off x="3957629" y="5723073"/>
            <a:ext cx="7959991" cy="917876"/>
          </a:xfrm>
          <a:prstGeom prst="rect">
            <a:avLst/>
          </a:prstGeom>
          <a:noFill/>
        </p:spPr>
        <p:txBody>
          <a:bodyPr wrap="square" rtlCol="0">
            <a:normAutofit/>
          </a:bodyPr>
          <a:lstStyle/>
          <a:p>
            <a:pPr marL="285750" indent="-285750">
              <a:buFont typeface="Arial" panose="020B0604020202020204" pitchFamily="34" charset="0"/>
              <a:buChar char="•"/>
            </a:pPr>
            <a:r>
              <a:rPr lang="en-US" b="1" dirty="0"/>
              <a:t>Feature Importance</a:t>
            </a:r>
            <a:r>
              <a:rPr lang="en-US" dirty="0"/>
              <a:t>: lists the importance factor of specific words in the corpus in determining the classification</a:t>
            </a:r>
          </a:p>
          <a:p>
            <a:pPr marL="742950" lvl="1" indent="-285750">
              <a:buFont typeface="Arial" panose="020B0604020202020204" pitchFamily="34" charset="0"/>
              <a:buChar char="•"/>
            </a:pPr>
            <a:r>
              <a:rPr lang="en-US" dirty="0"/>
              <a:t>Words identified show correlation with the classes</a:t>
            </a:r>
          </a:p>
        </p:txBody>
      </p:sp>
      <p:grpSp>
        <p:nvGrpSpPr>
          <p:cNvPr id="21" name="Group 20">
            <a:extLst>
              <a:ext uri="{FF2B5EF4-FFF2-40B4-BE49-F238E27FC236}">
                <a16:creationId xmlns:a16="http://schemas.microsoft.com/office/drawing/2014/main" id="{9A67BB6B-ADE9-46A3-A2A5-932712B3D5F0}"/>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F125DDF5-9CAE-4FDF-A02A-AAF68E53592D}"/>
                </a:ext>
              </a:extLst>
            </p:cNvPr>
            <p:cNvGrpSpPr/>
            <p:nvPr/>
          </p:nvGrpSpPr>
          <p:grpSpPr>
            <a:xfrm>
              <a:off x="3914274" y="166051"/>
              <a:ext cx="8046703" cy="883920"/>
              <a:chOff x="3914274" y="166051"/>
              <a:chExt cx="8046703" cy="883920"/>
            </a:xfrm>
          </p:grpSpPr>
          <p:sp>
            <p:nvSpPr>
              <p:cNvPr id="24" name="Rectangle 23">
                <a:extLst>
                  <a:ext uri="{FF2B5EF4-FFF2-40B4-BE49-F238E27FC236}">
                    <a16:creationId xmlns:a16="http://schemas.microsoft.com/office/drawing/2014/main" id="{1501DBDB-4E14-4F73-8D95-9DB15ABD54E9}"/>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90A23901-227B-49A8-8485-58CA196DC3D4}"/>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B3D7249C-7C86-436A-9CF6-8E1FD8CDFB7C}"/>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D83CE5F8-7F20-4B24-B56A-E315B69F1168}"/>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D482FECA-4068-46F4-B06C-F34E50651653}"/>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9" name="Rectangle: Rounded Corners 28">
                  <a:extLst>
                    <a:ext uri="{FF2B5EF4-FFF2-40B4-BE49-F238E27FC236}">
                      <a16:creationId xmlns:a16="http://schemas.microsoft.com/office/drawing/2014/main" id="{3174509D-2237-4140-9691-C0E103BC38B1}"/>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7F7D81E4-DB91-4C5D-A394-49E99C5C38A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4982FCBD-5C2F-431E-B4C3-0451FE431B5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4618E7A-A4F7-40F7-BDC9-0317891DF2EB}"/>
              </a:ext>
            </a:extLst>
          </p:cNvPr>
          <p:cNvSpPr>
            <a:spLocks noGrp="1"/>
          </p:cNvSpPr>
          <p:nvPr>
            <p:ph type="sldNum" sz="quarter" idx="12"/>
          </p:nvPr>
        </p:nvSpPr>
        <p:spPr/>
        <p:txBody>
          <a:bodyPr/>
          <a:lstStyle/>
          <a:p>
            <a:fld id="{DC5255E4-8D8D-4D0C-85CA-09D4960285EC}" type="slidenum">
              <a:rPr lang="en-CA" smtClean="0"/>
              <a:t>47</a:t>
            </a:fld>
            <a:endParaRPr lang="en-CA"/>
          </a:p>
        </p:txBody>
      </p:sp>
    </p:spTree>
    <p:extLst>
      <p:ext uri="{BB962C8B-B14F-4D97-AF65-F5344CB8AC3E}">
        <p14:creationId xmlns:p14="http://schemas.microsoft.com/office/powerpoint/2010/main" val="5217315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D686F7-1C95-40A1-8F68-CAC35FA1DD4D}"/>
              </a:ext>
            </a:extLst>
          </p:cNvPr>
          <p:cNvPicPr>
            <a:picLocks noChangeAspect="1"/>
          </p:cNvPicPr>
          <p:nvPr/>
        </p:nvPicPr>
        <p:blipFill>
          <a:blip r:embed="rId2"/>
          <a:stretch>
            <a:fillRect/>
          </a:stretch>
        </p:blipFill>
        <p:spPr>
          <a:xfrm>
            <a:off x="3868268" y="2200432"/>
            <a:ext cx="8090091" cy="2457135"/>
          </a:xfrm>
          <a:prstGeom prst="rect">
            <a:avLst/>
          </a:prstGeom>
        </p:spPr>
      </p:pic>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b="1" dirty="0">
                <a:highlight>
                  <a:srgbClr val="00FFFF"/>
                </a:highlight>
              </a:rPr>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b="1" dirty="0">
                <a:highlight>
                  <a:srgbClr val="00FFFF"/>
                </a:highlight>
              </a:rPr>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4D18DD1F-A589-4762-BBC6-B72668A31612}"/>
              </a:ext>
            </a:extLst>
          </p:cNvPr>
          <p:cNvSpPr txBox="1"/>
          <p:nvPr/>
        </p:nvSpPr>
        <p:spPr>
          <a:xfrm>
            <a:off x="3957629" y="5723073"/>
            <a:ext cx="7959991" cy="917876"/>
          </a:xfrm>
          <a:prstGeom prst="rect">
            <a:avLst/>
          </a:prstGeom>
          <a:noFill/>
        </p:spPr>
        <p:txBody>
          <a:bodyPr wrap="square" rtlCol="0">
            <a:normAutofit/>
          </a:bodyPr>
          <a:lstStyle/>
          <a:p>
            <a:pPr marL="285750" indent="-285750">
              <a:buFont typeface="Arial" panose="020B0604020202020204" pitchFamily="34" charset="0"/>
              <a:buChar char="•"/>
            </a:pPr>
            <a:r>
              <a:rPr lang="en-US" b="1" dirty="0"/>
              <a:t>Individual Tree Visualization</a:t>
            </a:r>
            <a:r>
              <a:rPr lang="en-US" dirty="0"/>
              <a:t>: gives insight into the decision path for making a specific prediction</a:t>
            </a:r>
          </a:p>
        </p:txBody>
      </p:sp>
      <p:grpSp>
        <p:nvGrpSpPr>
          <p:cNvPr id="21" name="Group 20">
            <a:extLst>
              <a:ext uri="{FF2B5EF4-FFF2-40B4-BE49-F238E27FC236}">
                <a16:creationId xmlns:a16="http://schemas.microsoft.com/office/drawing/2014/main" id="{B37DA8F1-A9CF-4442-B510-3C457DF65E28}"/>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D2642AB1-91E8-4720-8418-BA5E4F9390FE}"/>
                </a:ext>
              </a:extLst>
            </p:cNvPr>
            <p:cNvGrpSpPr/>
            <p:nvPr/>
          </p:nvGrpSpPr>
          <p:grpSpPr>
            <a:xfrm>
              <a:off x="3914274" y="166051"/>
              <a:ext cx="8046703" cy="883920"/>
              <a:chOff x="3914274" y="166051"/>
              <a:chExt cx="8046703" cy="883920"/>
            </a:xfrm>
          </p:grpSpPr>
          <p:sp>
            <p:nvSpPr>
              <p:cNvPr id="24" name="Rectangle 23">
                <a:extLst>
                  <a:ext uri="{FF2B5EF4-FFF2-40B4-BE49-F238E27FC236}">
                    <a16:creationId xmlns:a16="http://schemas.microsoft.com/office/drawing/2014/main" id="{F756F9A0-F295-4A1B-855D-D1B8A94837AE}"/>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F4B25F0A-79AD-4A22-A8AC-A95F2BE296D1}"/>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0044C87A-510C-4A82-8BF1-0CEDA58DF160}"/>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BE1B21C6-541E-4B66-92F7-B0BA76A23BD1}"/>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D3FCDB7A-29E5-42D7-8C60-C738D0B4358C}"/>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9" name="Rectangle: Rounded Corners 28">
                  <a:extLst>
                    <a:ext uri="{FF2B5EF4-FFF2-40B4-BE49-F238E27FC236}">
                      <a16:creationId xmlns:a16="http://schemas.microsoft.com/office/drawing/2014/main" id="{BB3931BE-F820-4DE0-9E90-8CBD814200AA}"/>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7676F19A-D01F-491D-948D-49F1CD0C80BC}"/>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D639C929-D854-4CD7-9B53-C18A405AACE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FE446FF1-79BF-4AC6-B7C7-DF151D968E19}"/>
              </a:ext>
            </a:extLst>
          </p:cNvPr>
          <p:cNvSpPr>
            <a:spLocks noGrp="1"/>
          </p:cNvSpPr>
          <p:nvPr>
            <p:ph type="sldNum" sz="quarter" idx="12"/>
          </p:nvPr>
        </p:nvSpPr>
        <p:spPr/>
        <p:txBody>
          <a:bodyPr/>
          <a:lstStyle/>
          <a:p>
            <a:fld id="{DC5255E4-8D8D-4D0C-85CA-09D4960285EC}" type="slidenum">
              <a:rPr lang="en-CA" smtClean="0"/>
              <a:t>48</a:t>
            </a:fld>
            <a:endParaRPr lang="en-CA"/>
          </a:p>
        </p:txBody>
      </p:sp>
    </p:spTree>
    <p:extLst>
      <p:ext uri="{BB962C8B-B14F-4D97-AF65-F5344CB8AC3E}">
        <p14:creationId xmlns:p14="http://schemas.microsoft.com/office/powerpoint/2010/main" val="42049295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b="1" dirty="0">
                <a:highlight>
                  <a:srgbClr val="00FFFF"/>
                </a:highlight>
              </a:rPr>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b="1" dirty="0">
                <a:highlight>
                  <a:srgbClr val="00FFFF"/>
                </a:highlight>
              </a:rPr>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1" name="Picture 20">
            <a:extLst>
              <a:ext uri="{FF2B5EF4-FFF2-40B4-BE49-F238E27FC236}">
                <a16:creationId xmlns:a16="http://schemas.microsoft.com/office/drawing/2014/main" id="{7DEA55DE-8635-4F57-9EED-83507B0D1097}"/>
              </a:ext>
            </a:extLst>
          </p:cNvPr>
          <p:cNvPicPr>
            <a:picLocks noChangeAspect="1"/>
          </p:cNvPicPr>
          <p:nvPr/>
        </p:nvPicPr>
        <p:blipFill>
          <a:blip r:embed="rId2"/>
          <a:stretch>
            <a:fillRect/>
          </a:stretch>
        </p:blipFill>
        <p:spPr>
          <a:xfrm>
            <a:off x="4122330" y="1156848"/>
            <a:ext cx="7320370" cy="2385289"/>
          </a:xfrm>
          <a:prstGeom prst="rect">
            <a:avLst/>
          </a:prstGeom>
        </p:spPr>
      </p:pic>
      <p:pic>
        <p:nvPicPr>
          <p:cNvPr id="22" name="Picture 21">
            <a:extLst>
              <a:ext uri="{FF2B5EF4-FFF2-40B4-BE49-F238E27FC236}">
                <a16:creationId xmlns:a16="http://schemas.microsoft.com/office/drawing/2014/main" id="{7F2BF467-6509-4A43-9A49-D1B2546B7DAB}"/>
              </a:ext>
            </a:extLst>
          </p:cNvPr>
          <p:cNvPicPr>
            <a:picLocks noChangeAspect="1"/>
          </p:cNvPicPr>
          <p:nvPr/>
        </p:nvPicPr>
        <p:blipFill>
          <a:blip r:embed="rId3"/>
          <a:stretch>
            <a:fillRect/>
          </a:stretch>
        </p:blipFill>
        <p:spPr>
          <a:xfrm>
            <a:off x="4088492" y="3542137"/>
            <a:ext cx="7649643" cy="2238687"/>
          </a:xfrm>
          <a:prstGeom prst="rect">
            <a:avLst/>
          </a:prstGeom>
        </p:spPr>
      </p:pic>
      <p:sp>
        <p:nvSpPr>
          <p:cNvPr id="20" name="TextBox 19">
            <a:extLst>
              <a:ext uri="{FF2B5EF4-FFF2-40B4-BE49-F238E27FC236}">
                <a16:creationId xmlns:a16="http://schemas.microsoft.com/office/drawing/2014/main" id="{0DBC19F7-9FD7-45E7-AFFB-8DC16F599EC9}"/>
              </a:ext>
            </a:extLst>
          </p:cNvPr>
          <p:cNvSpPr txBox="1"/>
          <p:nvPr/>
        </p:nvSpPr>
        <p:spPr>
          <a:xfrm>
            <a:off x="3957629" y="5723073"/>
            <a:ext cx="7959991" cy="917876"/>
          </a:xfrm>
          <a:prstGeom prst="rect">
            <a:avLst/>
          </a:prstGeom>
          <a:noFill/>
        </p:spPr>
        <p:txBody>
          <a:bodyPr wrap="square" rtlCol="0">
            <a:normAutofit/>
          </a:bodyPr>
          <a:lstStyle/>
          <a:p>
            <a:pPr marL="285750" indent="-285750">
              <a:buFont typeface="Arial" panose="020B0604020202020204" pitchFamily="34" charset="0"/>
              <a:buChar char="•"/>
            </a:pPr>
            <a:r>
              <a:rPr lang="en-US" b="1" dirty="0"/>
              <a:t>ELI5</a:t>
            </a:r>
            <a:r>
              <a:rPr lang="en-US" dirty="0"/>
              <a:t>: Shows the feature importance weights (both negative and positive) for the different classes</a:t>
            </a:r>
          </a:p>
        </p:txBody>
      </p:sp>
      <p:grpSp>
        <p:nvGrpSpPr>
          <p:cNvPr id="23" name="Group 22">
            <a:extLst>
              <a:ext uri="{FF2B5EF4-FFF2-40B4-BE49-F238E27FC236}">
                <a16:creationId xmlns:a16="http://schemas.microsoft.com/office/drawing/2014/main" id="{31874059-C85E-48E9-9596-8EFF92A590C6}"/>
              </a:ext>
            </a:extLst>
          </p:cNvPr>
          <p:cNvGrpSpPr/>
          <p:nvPr/>
        </p:nvGrpSpPr>
        <p:grpSpPr>
          <a:xfrm>
            <a:off x="231024" y="166051"/>
            <a:ext cx="11729954" cy="883920"/>
            <a:chOff x="3914274" y="166051"/>
            <a:chExt cx="8046703" cy="883920"/>
          </a:xfrm>
        </p:grpSpPr>
        <p:grpSp>
          <p:nvGrpSpPr>
            <p:cNvPr id="24" name="Group 23">
              <a:extLst>
                <a:ext uri="{FF2B5EF4-FFF2-40B4-BE49-F238E27FC236}">
                  <a16:creationId xmlns:a16="http://schemas.microsoft.com/office/drawing/2014/main" id="{582246E2-187A-40A4-8BEB-4FA0B65A67D3}"/>
                </a:ext>
              </a:extLst>
            </p:cNvPr>
            <p:cNvGrpSpPr/>
            <p:nvPr/>
          </p:nvGrpSpPr>
          <p:grpSpPr>
            <a:xfrm>
              <a:off x="3914274" y="166051"/>
              <a:ext cx="8046703" cy="883920"/>
              <a:chOff x="3914274" y="166051"/>
              <a:chExt cx="8046703" cy="883920"/>
            </a:xfrm>
          </p:grpSpPr>
          <p:sp>
            <p:nvSpPr>
              <p:cNvPr id="26" name="Rectangle 25">
                <a:extLst>
                  <a:ext uri="{FF2B5EF4-FFF2-40B4-BE49-F238E27FC236}">
                    <a16:creationId xmlns:a16="http://schemas.microsoft.com/office/drawing/2014/main" id="{0DB5A092-2396-4AE0-B688-E442A6283AA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7" name="Group 26">
                <a:extLst>
                  <a:ext uri="{FF2B5EF4-FFF2-40B4-BE49-F238E27FC236}">
                    <a16:creationId xmlns:a16="http://schemas.microsoft.com/office/drawing/2014/main" id="{2A3FA066-0419-459E-8A53-98CB9A1E8A33}"/>
                  </a:ext>
                </a:extLst>
              </p:cNvPr>
              <p:cNvGrpSpPr/>
              <p:nvPr/>
            </p:nvGrpSpPr>
            <p:grpSpPr>
              <a:xfrm>
                <a:off x="4341815" y="308009"/>
                <a:ext cx="5704672" cy="601581"/>
                <a:chOff x="775912" y="5254575"/>
                <a:chExt cx="5704672" cy="601581"/>
              </a:xfrm>
            </p:grpSpPr>
            <p:sp>
              <p:nvSpPr>
                <p:cNvPr id="28" name="Rectangle: Rounded Corners 27">
                  <a:extLst>
                    <a:ext uri="{FF2B5EF4-FFF2-40B4-BE49-F238E27FC236}">
                      <a16:creationId xmlns:a16="http://schemas.microsoft.com/office/drawing/2014/main" id="{A86437B7-CD1D-411C-98F7-D816E92E8825}"/>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986D7AE3-4F90-4378-8524-CB82283C861E}"/>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30" name="Rectangle: Rounded Corners 29">
                  <a:extLst>
                    <a:ext uri="{FF2B5EF4-FFF2-40B4-BE49-F238E27FC236}">
                      <a16:creationId xmlns:a16="http://schemas.microsoft.com/office/drawing/2014/main" id="{B7B810C9-7976-4BD2-8FCA-19C9688341E8}"/>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31" name="Rectangle: Rounded Corners 30">
                  <a:extLst>
                    <a:ext uri="{FF2B5EF4-FFF2-40B4-BE49-F238E27FC236}">
                      <a16:creationId xmlns:a16="http://schemas.microsoft.com/office/drawing/2014/main" id="{CC786754-7323-4968-AB67-335E959850B7}"/>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5" name="Rectangle: Rounded Corners 24">
              <a:extLst>
                <a:ext uri="{FF2B5EF4-FFF2-40B4-BE49-F238E27FC236}">
                  <a16:creationId xmlns:a16="http://schemas.microsoft.com/office/drawing/2014/main" id="{DC5510E9-8221-45E0-87A9-FC17EA5F8983}"/>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6C4708F3-9AD4-4C11-99F7-C3166F814EAC}"/>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84F42B94-3691-481E-8CE0-5069A6D58774}"/>
              </a:ext>
            </a:extLst>
          </p:cNvPr>
          <p:cNvSpPr>
            <a:spLocks noGrp="1"/>
          </p:cNvSpPr>
          <p:nvPr>
            <p:ph type="sldNum" sz="quarter" idx="12"/>
          </p:nvPr>
        </p:nvSpPr>
        <p:spPr/>
        <p:txBody>
          <a:bodyPr/>
          <a:lstStyle/>
          <a:p>
            <a:fld id="{DC5255E4-8D8D-4D0C-85CA-09D4960285EC}" type="slidenum">
              <a:rPr lang="en-CA" smtClean="0"/>
              <a:t>49</a:t>
            </a:fld>
            <a:endParaRPr lang="en-CA"/>
          </a:p>
        </p:txBody>
      </p:sp>
    </p:spTree>
    <p:extLst>
      <p:ext uri="{BB962C8B-B14F-4D97-AF65-F5344CB8AC3E}">
        <p14:creationId xmlns:p14="http://schemas.microsoft.com/office/powerpoint/2010/main" val="660715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lstStyle/>
          <a:p>
            <a:r>
              <a:rPr lang="en-US" dirty="0"/>
              <a:t>Project Definition</a:t>
            </a:r>
          </a:p>
          <a:p>
            <a:r>
              <a:rPr lang="en-US" b="1" dirty="0">
                <a:highlight>
                  <a:srgbClr val="00FFFF"/>
                </a:highlight>
              </a:rPr>
              <a:t>Existing Work</a:t>
            </a:r>
          </a:p>
        </p:txBody>
      </p:sp>
      <p:sp>
        <p:nvSpPr>
          <p:cNvPr id="16" name="Rectangle 15">
            <a:extLst>
              <a:ext uri="{FF2B5EF4-FFF2-40B4-BE49-F238E27FC236}">
                <a16:creationId xmlns:a16="http://schemas.microsoft.com/office/drawing/2014/main" id="{B81C1845-6AEA-4B54-AF9C-82A162F9CCC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8" name="Table 5">
            <a:extLst>
              <a:ext uri="{FF2B5EF4-FFF2-40B4-BE49-F238E27FC236}">
                <a16:creationId xmlns:a16="http://schemas.microsoft.com/office/drawing/2014/main" id="{191B6B7A-B440-483A-BC85-C403D369D440}"/>
              </a:ext>
            </a:extLst>
          </p:cNvPr>
          <p:cNvGraphicFramePr>
            <a:graphicFrameLocks noGrp="1"/>
          </p:cNvGraphicFramePr>
          <p:nvPr/>
        </p:nvGraphicFramePr>
        <p:xfrm>
          <a:off x="4086225" y="1198271"/>
          <a:ext cx="7715250" cy="5095131"/>
        </p:xfrm>
        <a:graphic>
          <a:graphicData uri="http://schemas.openxmlformats.org/drawingml/2006/table">
            <a:tbl>
              <a:tblPr firstRow="1" bandRow="1">
                <a:tableStyleId>{5C22544A-7EE6-4342-B048-85BDC9FD1C3A}</a:tableStyleId>
              </a:tblPr>
              <a:tblGrid>
                <a:gridCol w="4867275">
                  <a:extLst>
                    <a:ext uri="{9D8B030D-6E8A-4147-A177-3AD203B41FA5}">
                      <a16:colId xmlns:a16="http://schemas.microsoft.com/office/drawing/2014/main" val="3510288886"/>
                    </a:ext>
                  </a:extLst>
                </a:gridCol>
                <a:gridCol w="2847975">
                  <a:extLst>
                    <a:ext uri="{9D8B030D-6E8A-4147-A177-3AD203B41FA5}">
                      <a16:colId xmlns:a16="http://schemas.microsoft.com/office/drawing/2014/main" val="2845044455"/>
                    </a:ext>
                  </a:extLst>
                </a:gridCol>
              </a:tblGrid>
              <a:tr h="2998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Existing Work</a:t>
                      </a:r>
                      <a:endParaRPr lang="en-CA"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dirty="0"/>
                    </a:p>
                  </a:txBody>
                  <a:tcPr/>
                </a:tc>
                <a:extLst>
                  <a:ext uri="{0D108BD9-81ED-4DB2-BD59-A6C34878D82A}">
                    <a16:rowId xmlns:a16="http://schemas.microsoft.com/office/drawing/2014/main" val="2163894249"/>
                  </a:ext>
                </a:extLst>
              </a:tr>
              <a:tr h="5723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1. Li, Susan, Feb 19, 2018, Multi-Class Text Classification with Scikit-Learn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https://towardsdatascience.com/multi-class-text-classification-with-scikit-learn-12f1e60e0a9f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Gives some good examples of Data Exploration.</a:t>
                      </a:r>
                    </a:p>
                  </a:txBody>
                  <a:tcPr/>
                </a:tc>
                <a:extLst>
                  <a:ext uri="{0D108BD9-81ED-4DB2-BD59-A6C34878D82A}">
                    <a16:rowId xmlns:a16="http://schemas.microsoft.com/office/drawing/2014/main" val="2370029621"/>
                  </a:ext>
                </a:extLst>
              </a:tr>
              <a:tr h="735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2. Bansal, </a:t>
                      </a:r>
                      <a:r>
                        <a:rPr lang="en-US" sz="1100" dirty="0" err="1"/>
                        <a:t>Shivam</a:t>
                      </a:r>
                      <a:r>
                        <a:rPr lang="en-US" sz="1100" dirty="0"/>
                        <a:t>, Jan. 12, 2017, Ultimate Guide to Understand and Implement Natural Language Processing (with codes in Python)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https://www.analyticsvidhya.com/blog/2017/01/ultimate-guide-to-understand-implement-natural-language-processing-codes-in-python/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Has a great overview of many of the steps involved in NLP.</a:t>
                      </a:r>
                    </a:p>
                  </a:txBody>
                  <a:tcPr/>
                </a:tc>
                <a:extLst>
                  <a:ext uri="{0D108BD9-81ED-4DB2-BD59-A6C34878D82A}">
                    <a16:rowId xmlns:a16="http://schemas.microsoft.com/office/drawing/2014/main" val="3922965590"/>
                  </a:ext>
                </a:extLst>
              </a:tr>
              <a:tr h="5723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3. Gupta, Shikhar, Jun 12, 2018, Machine Learning Model Evaluation &amp; Selection, Validation strategies for your machine learning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https://heartbeat.fritz.ai/model-evaluation-selection-i-30d803a44ee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Provides a summary of Model Selection and Validation strategies.</a:t>
                      </a:r>
                    </a:p>
                  </a:txBody>
                  <a:tcPr/>
                </a:tc>
                <a:extLst>
                  <a:ext uri="{0D108BD9-81ED-4DB2-BD59-A6C34878D82A}">
                    <a16:rowId xmlns:a16="http://schemas.microsoft.com/office/drawing/2014/main" val="4120445709"/>
                  </a:ext>
                </a:extLst>
              </a:tr>
              <a:tr h="46335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4. scikit-learn 0.23.0, 3.2. Tuning the hyper-parameters of an estimator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https://scikit-learn.org/stable/modules/grid_search.html#grid-search</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dirty="0"/>
                        <a:t>Explains what is involved in </a:t>
                      </a:r>
                      <a:r>
                        <a:rPr lang="en-US" sz="1200" dirty="0" err="1"/>
                        <a:t>Hyperparamet</a:t>
                      </a:r>
                      <a:r>
                        <a:rPr lang="en-US" sz="1200" dirty="0"/>
                        <a:t> Tuning</a:t>
                      </a:r>
                    </a:p>
                  </a:txBody>
                  <a:tcPr/>
                </a:tc>
                <a:extLst>
                  <a:ext uri="{0D108BD9-81ED-4DB2-BD59-A6C34878D82A}">
                    <a16:rowId xmlns:a16="http://schemas.microsoft.com/office/drawing/2014/main" val="858468683"/>
                  </a:ext>
                </a:extLst>
              </a:tr>
              <a:tr h="6541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5. scikit-learn 0.22.2, Receiver Operating Characteristic (ROC)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https://scikit-learn.org/stable/auto_examples/model_selection/plot_roc.html</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dirty="0"/>
                        <a:t>Provides examples of calculating and </a:t>
                      </a:r>
                      <a:r>
                        <a:rPr lang="en-US" sz="1200" dirty="0" err="1"/>
                        <a:t>ploting</a:t>
                      </a:r>
                      <a:r>
                        <a:rPr lang="en-US" sz="1200" dirty="0"/>
                        <a:t> ROC/AUC curves for Multi-Class Classification Models</a:t>
                      </a:r>
                    </a:p>
                  </a:txBody>
                  <a:tcPr/>
                </a:tc>
                <a:extLst>
                  <a:ext uri="{0D108BD9-81ED-4DB2-BD59-A6C34878D82A}">
                    <a16:rowId xmlns:a16="http://schemas.microsoft.com/office/drawing/2014/main" val="210981171"/>
                  </a:ext>
                </a:extLst>
              </a:tr>
              <a:tr h="5723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6. </a:t>
                      </a:r>
                      <a:r>
                        <a:rPr lang="en-US" sz="1100" dirty="0" err="1"/>
                        <a:t>Smolyakov</a:t>
                      </a:r>
                      <a:r>
                        <a:rPr lang="en-US" sz="1100" dirty="0"/>
                        <a:t>, Vadim, Aug 22, 2017, Ensemble Learning to Improve Machine Learning Results, How ensemble methods work: bagging, boosting and stacking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https://blog.statsbot.co/ensemble-learning-d1dcd548e936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Discusses 3 types of Ensemble models: Bagging, Boosting and Stacking.</a:t>
                      </a:r>
                    </a:p>
                  </a:txBody>
                  <a:tcPr/>
                </a:tc>
                <a:extLst>
                  <a:ext uri="{0D108BD9-81ED-4DB2-BD59-A6C34878D82A}">
                    <a16:rowId xmlns:a16="http://schemas.microsoft.com/office/drawing/2014/main" val="3323441963"/>
                  </a:ext>
                </a:extLst>
              </a:tr>
              <a:tr h="10629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7. </a:t>
                      </a:r>
                      <a:r>
                        <a:rPr lang="en-US" sz="1100" dirty="0" err="1"/>
                        <a:t>Koehrsen</a:t>
                      </a:r>
                      <a:r>
                        <a:rPr lang="en-US" sz="1100" dirty="0"/>
                        <a:t>, Will, May 18, 2018, A Complete Machine Learning Walk-Through in Python: Part Three, Interpreting a machine learning model and presenting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https://towardsdatascience.com/a-complete-machine-learning-walk-through-in-python-part-three-388834e8804b</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https://github.com/WillKoehrsen/machine-learning-project-walkthrough/blob/master/Machine%20Learning%20Project%20Part%203.ipynb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Gives a good explanation of Model Interpretability.</a:t>
                      </a:r>
                    </a:p>
                  </a:txBody>
                  <a:tcPr/>
                </a:tc>
                <a:extLst>
                  <a:ext uri="{0D108BD9-81ED-4DB2-BD59-A6C34878D82A}">
                    <a16:rowId xmlns:a16="http://schemas.microsoft.com/office/drawing/2014/main" val="732795002"/>
                  </a:ext>
                </a:extLst>
              </a:tr>
            </a:tbl>
          </a:graphicData>
        </a:graphic>
      </p:graphicFrame>
      <p:grpSp>
        <p:nvGrpSpPr>
          <p:cNvPr id="20" name="Group 19">
            <a:extLst>
              <a:ext uri="{FF2B5EF4-FFF2-40B4-BE49-F238E27FC236}">
                <a16:creationId xmlns:a16="http://schemas.microsoft.com/office/drawing/2014/main" id="{80100C60-BCC2-4203-9B4E-533D8B4CDB9A}"/>
              </a:ext>
            </a:extLst>
          </p:cNvPr>
          <p:cNvGrpSpPr/>
          <p:nvPr/>
        </p:nvGrpSpPr>
        <p:grpSpPr>
          <a:xfrm>
            <a:off x="231024" y="166051"/>
            <a:ext cx="11729953" cy="883920"/>
            <a:chOff x="3914274" y="166051"/>
            <a:chExt cx="8046703" cy="883920"/>
          </a:xfrm>
        </p:grpSpPr>
        <p:grpSp>
          <p:nvGrpSpPr>
            <p:cNvPr id="21" name="Group 20">
              <a:extLst>
                <a:ext uri="{FF2B5EF4-FFF2-40B4-BE49-F238E27FC236}">
                  <a16:creationId xmlns:a16="http://schemas.microsoft.com/office/drawing/2014/main" id="{8E3CE7A1-71D3-4BF7-8755-9D162681364F}"/>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E3F1BDAE-77FF-4E56-8EB5-F3696FF0DA3F}"/>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D56DA452-8624-4D2B-A009-6367F4370FDE}"/>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A5378DEA-7B14-42E5-A789-DE11432F164D}"/>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6" name="Rectangle: Rounded Corners 25">
                  <a:extLst>
                    <a:ext uri="{FF2B5EF4-FFF2-40B4-BE49-F238E27FC236}">
                      <a16:creationId xmlns:a16="http://schemas.microsoft.com/office/drawing/2014/main" id="{FA09538F-AB85-4383-9140-9EE554BE2861}"/>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7" name="Rectangle: Rounded Corners 26">
                  <a:extLst>
                    <a:ext uri="{FF2B5EF4-FFF2-40B4-BE49-F238E27FC236}">
                      <a16:creationId xmlns:a16="http://schemas.microsoft.com/office/drawing/2014/main" id="{E74FFE7B-C62E-4ED4-9C5D-95D63482A21D}"/>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8" name="Rectangle: Rounded Corners 27">
                  <a:extLst>
                    <a:ext uri="{FF2B5EF4-FFF2-40B4-BE49-F238E27FC236}">
                      <a16:creationId xmlns:a16="http://schemas.microsoft.com/office/drawing/2014/main" id="{50594D19-9802-452B-AE74-C4FF201A527B}"/>
                    </a:ext>
                  </a:extLst>
                </p:cNvPr>
                <p:cNvSpPr/>
                <p:nvPr/>
              </p:nvSpPr>
              <p:spPr>
                <a:xfrm>
                  <a:off x="775912" y="5260917"/>
                  <a:ext cx="1243827"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Introduction</a:t>
                  </a:r>
                  <a:r>
                    <a:rPr lang="en-US" sz="1200" b="1" dirty="0">
                      <a:solidFill>
                        <a:schemeClr val="tx1"/>
                      </a:solidFill>
                    </a:rPr>
                    <a:t> </a:t>
                  </a:r>
                  <a:endParaRPr lang="en-CA" sz="1200" b="1" dirty="0">
                    <a:solidFill>
                      <a:schemeClr val="tx1"/>
                    </a:solidFill>
                  </a:endParaRPr>
                </a:p>
              </p:txBody>
            </p:sp>
          </p:grpSp>
        </p:grpSp>
        <p:sp>
          <p:nvSpPr>
            <p:cNvPr id="22" name="Rectangle: Rounded Corners 21">
              <a:extLst>
                <a:ext uri="{FF2B5EF4-FFF2-40B4-BE49-F238E27FC236}">
                  <a16:creationId xmlns:a16="http://schemas.microsoft.com/office/drawing/2014/main" id="{28055071-5727-49BE-AAFF-7D09690510C2}"/>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30AEA22D-5843-432E-95C6-CAFEABA90CC3}"/>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99F01E0E-D970-4890-8E18-B84058832DE5}"/>
              </a:ext>
            </a:extLst>
          </p:cNvPr>
          <p:cNvSpPr>
            <a:spLocks noGrp="1"/>
          </p:cNvSpPr>
          <p:nvPr>
            <p:ph type="sldNum" sz="quarter" idx="12"/>
          </p:nvPr>
        </p:nvSpPr>
        <p:spPr/>
        <p:txBody>
          <a:bodyPr/>
          <a:lstStyle/>
          <a:p>
            <a:fld id="{DC5255E4-8D8D-4D0C-85CA-09D4960285EC}" type="slidenum">
              <a:rPr lang="en-CA" smtClean="0"/>
              <a:t>5</a:t>
            </a:fld>
            <a:endParaRPr lang="en-CA"/>
          </a:p>
        </p:txBody>
      </p:sp>
    </p:spTree>
    <p:extLst>
      <p:ext uri="{BB962C8B-B14F-4D97-AF65-F5344CB8AC3E}">
        <p14:creationId xmlns:p14="http://schemas.microsoft.com/office/powerpoint/2010/main" val="9700750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b="1" dirty="0">
                <a:highlight>
                  <a:srgbClr val="00FFFF"/>
                </a:highlight>
              </a:rPr>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b="1" dirty="0">
                <a:highlight>
                  <a:srgbClr val="00FFFF"/>
                </a:highlight>
              </a:rPr>
              <a:t>LIME</a:t>
            </a:r>
          </a:p>
          <a:p>
            <a:pPr marL="285750" indent="-285750">
              <a:buFont typeface="Arial" panose="020B0604020202020204" pitchFamily="34" charset="0"/>
              <a:buChar char="•"/>
            </a:pPr>
            <a:r>
              <a:rPr lang="en-US" dirty="0"/>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a:extLst>
              <a:ext uri="{FF2B5EF4-FFF2-40B4-BE49-F238E27FC236}">
                <a16:creationId xmlns:a16="http://schemas.microsoft.com/office/drawing/2014/main" id="{036BA1C7-422B-429A-9DD9-208563B6174D}"/>
              </a:ext>
            </a:extLst>
          </p:cNvPr>
          <p:cNvPicPr>
            <a:picLocks noChangeAspect="1"/>
          </p:cNvPicPr>
          <p:nvPr/>
        </p:nvPicPr>
        <p:blipFill>
          <a:blip r:embed="rId2"/>
          <a:stretch>
            <a:fillRect/>
          </a:stretch>
        </p:blipFill>
        <p:spPr>
          <a:xfrm>
            <a:off x="4492005" y="3661609"/>
            <a:ext cx="6844202" cy="2106731"/>
          </a:xfrm>
          <a:prstGeom prst="rect">
            <a:avLst/>
          </a:prstGeom>
        </p:spPr>
      </p:pic>
      <p:pic>
        <p:nvPicPr>
          <p:cNvPr id="20" name="Picture 19">
            <a:extLst>
              <a:ext uri="{FF2B5EF4-FFF2-40B4-BE49-F238E27FC236}">
                <a16:creationId xmlns:a16="http://schemas.microsoft.com/office/drawing/2014/main" id="{7A30DF7C-6366-47FE-BD6C-2B23F1D87C8E}"/>
              </a:ext>
            </a:extLst>
          </p:cNvPr>
          <p:cNvPicPr>
            <a:picLocks noChangeAspect="1"/>
          </p:cNvPicPr>
          <p:nvPr/>
        </p:nvPicPr>
        <p:blipFill>
          <a:blip r:embed="rId3"/>
          <a:stretch>
            <a:fillRect/>
          </a:stretch>
        </p:blipFill>
        <p:spPr>
          <a:xfrm>
            <a:off x="4995370" y="1250731"/>
            <a:ext cx="5884510" cy="2410878"/>
          </a:xfrm>
          <a:prstGeom prst="rect">
            <a:avLst/>
          </a:prstGeom>
        </p:spPr>
      </p:pic>
      <p:sp>
        <p:nvSpPr>
          <p:cNvPr id="21" name="TextBox 20">
            <a:extLst>
              <a:ext uri="{FF2B5EF4-FFF2-40B4-BE49-F238E27FC236}">
                <a16:creationId xmlns:a16="http://schemas.microsoft.com/office/drawing/2014/main" id="{42577F53-CFE0-4A2F-BFFC-5F54442FA65E}"/>
              </a:ext>
            </a:extLst>
          </p:cNvPr>
          <p:cNvSpPr txBox="1"/>
          <p:nvPr/>
        </p:nvSpPr>
        <p:spPr>
          <a:xfrm>
            <a:off x="3957629" y="5723073"/>
            <a:ext cx="7959991" cy="917876"/>
          </a:xfrm>
          <a:prstGeom prst="rect">
            <a:avLst/>
          </a:prstGeom>
          <a:noFill/>
        </p:spPr>
        <p:txBody>
          <a:bodyPr wrap="square" rtlCol="0">
            <a:normAutofit/>
          </a:bodyPr>
          <a:lstStyle/>
          <a:p>
            <a:pPr marL="285750" indent="-285750">
              <a:buFont typeface="Arial" panose="020B0604020202020204" pitchFamily="34" charset="0"/>
              <a:buChar char="•"/>
            </a:pPr>
            <a:r>
              <a:rPr lang="en-US" b="1" dirty="0"/>
              <a:t>LIME</a:t>
            </a:r>
            <a:r>
              <a:rPr lang="en-US" dirty="0"/>
              <a:t>: Visualize the words used in the document as well as their associated weights for making prediction on a local document</a:t>
            </a:r>
          </a:p>
        </p:txBody>
      </p:sp>
      <p:grpSp>
        <p:nvGrpSpPr>
          <p:cNvPr id="22" name="Group 21">
            <a:extLst>
              <a:ext uri="{FF2B5EF4-FFF2-40B4-BE49-F238E27FC236}">
                <a16:creationId xmlns:a16="http://schemas.microsoft.com/office/drawing/2014/main" id="{5BC72FB4-29CA-4341-8029-E0B578EC3CC2}"/>
              </a:ext>
            </a:extLst>
          </p:cNvPr>
          <p:cNvGrpSpPr/>
          <p:nvPr/>
        </p:nvGrpSpPr>
        <p:grpSpPr>
          <a:xfrm>
            <a:off x="231024" y="166051"/>
            <a:ext cx="11729954" cy="883920"/>
            <a:chOff x="3914274" y="166051"/>
            <a:chExt cx="8046703" cy="883920"/>
          </a:xfrm>
        </p:grpSpPr>
        <p:grpSp>
          <p:nvGrpSpPr>
            <p:cNvPr id="23" name="Group 22">
              <a:extLst>
                <a:ext uri="{FF2B5EF4-FFF2-40B4-BE49-F238E27FC236}">
                  <a16:creationId xmlns:a16="http://schemas.microsoft.com/office/drawing/2014/main" id="{1600A10F-BBAC-4D09-B421-F7E83D161B30}"/>
                </a:ext>
              </a:extLst>
            </p:cNvPr>
            <p:cNvGrpSpPr/>
            <p:nvPr/>
          </p:nvGrpSpPr>
          <p:grpSpPr>
            <a:xfrm>
              <a:off x="3914274" y="166051"/>
              <a:ext cx="8046703" cy="883920"/>
              <a:chOff x="3914274" y="166051"/>
              <a:chExt cx="8046703" cy="883920"/>
            </a:xfrm>
          </p:grpSpPr>
          <p:sp>
            <p:nvSpPr>
              <p:cNvPr id="25" name="Rectangle 24">
                <a:extLst>
                  <a:ext uri="{FF2B5EF4-FFF2-40B4-BE49-F238E27FC236}">
                    <a16:creationId xmlns:a16="http://schemas.microsoft.com/office/drawing/2014/main" id="{DF7FEAAF-9E04-4A44-8994-9CE36C2EE88B}"/>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6" name="Group 25">
                <a:extLst>
                  <a:ext uri="{FF2B5EF4-FFF2-40B4-BE49-F238E27FC236}">
                    <a16:creationId xmlns:a16="http://schemas.microsoft.com/office/drawing/2014/main" id="{D8E5857B-C7E0-4237-AA1D-0F91B9623326}"/>
                  </a:ext>
                </a:extLst>
              </p:cNvPr>
              <p:cNvGrpSpPr/>
              <p:nvPr/>
            </p:nvGrpSpPr>
            <p:grpSpPr>
              <a:xfrm>
                <a:off x="4341815" y="308009"/>
                <a:ext cx="5704672" cy="601581"/>
                <a:chOff x="775912" y="5254575"/>
                <a:chExt cx="5704672" cy="601581"/>
              </a:xfrm>
            </p:grpSpPr>
            <p:sp>
              <p:nvSpPr>
                <p:cNvPr id="27" name="Rectangle: Rounded Corners 26">
                  <a:extLst>
                    <a:ext uri="{FF2B5EF4-FFF2-40B4-BE49-F238E27FC236}">
                      <a16:creationId xmlns:a16="http://schemas.microsoft.com/office/drawing/2014/main" id="{61D9CF0C-C197-418F-8EBB-241714204AA6}"/>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4CCCE6F6-0DA0-450C-A29A-D19463BF472D}"/>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CD839ED7-43DF-42E3-BCB0-028CB09C36A2}"/>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30" name="Rectangle: Rounded Corners 29">
                  <a:extLst>
                    <a:ext uri="{FF2B5EF4-FFF2-40B4-BE49-F238E27FC236}">
                      <a16:creationId xmlns:a16="http://schemas.microsoft.com/office/drawing/2014/main" id="{909E5306-1B90-4352-A50F-E5E487AA4A29}"/>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4" name="Rectangle: Rounded Corners 23">
              <a:extLst>
                <a:ext uri="{FF2B5EF4-FFF2-40B4-BE49-F238E27FC236}">
                  <a16:creationId xmlns:a16="http://schemas.microsoft.com/office/drawing/2014/main" id="{0EA5057D-B659-47CF-A0D8-1CE6530E6345}"/>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F1BD7FB8-E59E-44CF-8DB5-B7ED02CCF4F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63CD86C-D3DE-4A87-B076-9CA756655FFF}"/>
              </a:ext>
            </a:extLst>
          </p:cNvPr>
          <p:cNvSpPr>
            <a:spLocks noGrp="1"/>
          </p:cNvSpPr>
          <p:nvPr>
            <p:ph type="sldNum" sz="quarter" idx="12"/>
          </p:nvPr>
        </p:nvSpPr>
        <p:spPr/>
        <p:txBody>
          <a:bodyPr/>
          <a:lstStyle/>
          <a:p>
            <a:fld id="{DC5255E4-8D8D-4D0C-85CA-09D4960285EC}" type="slidenum">
              <a:rPr lang="en-CA" smtClean="0"/>
              <a:t>50</a:t>
            </a:fld>
            <a:endParaRPr lang="en-CA"/>
          </a:p>
        </p:txBody>
      </p:sp>
    </p:spTree>
    <p:extLst>
      <p:ext uri="{BB962C8B-B14F-4D97-AF65-F5344CB8AC3E}">
        <p14:creationId xmlns:p14="http://schemas.microsoft.com/office/powerpoint/2010/main" val="34504220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Comparison and Analysis</a:t>
            </a:r>
          </a:p>
          <a:p>
            <a:pPr marL="285750" lvl="0" indent="-285750">
              <a:buFont typeface="Arial" panose="020B0604020202020204" pitchFamily="34" charset="0"/>
              <a:buChar char="•"/>
            </a:pPr>
            <a:r>
              <a:rPr lang="en-US" dirty="0"/>
              <a:t>Confusion Matrix from M1 and M2</a:t>
            </a:r>
          </a:p>
          <a:p>
            <a:pPr marL="285750" lvl="0" indent="-285750">
              <a:buFont typeface="Arial" panose="020B0604020202020204" pitchFamily="34" charset="0"/>
              <a:buChar char="•"/>
            </a:pPr>
            <a:r>
              <a:rPr lang="en-US" dirty="0"/>
              <a:t>Comparison of the progression: from baseline thru ensemble </a:t>
            </a:r>
          </a:p>
          <a:p>
            <a:pPr marL="285750" lvl="0" indent="-285750">
              <a:buFont typeface="Arial" panose="020B0604020202020204" pitchFamily="34" charset="0"/>
              <a:buChar char="•"/>
            </a:pPr>
            <a:r>
              <a:rPr lang="en-US" dirty="0"/>
              <a:t>Comparison of 2000 &amp; 4000 records: Learning Curves and F1-Score (covers the bias-variance tradeoff)</a:t>
            </a:r>
          </a:p>
          <a:p>
            <a:r>
              <a:rPr lang="en-US" b="1" dirty="0">
                <a:highlight>
                  <a:srgbClr val="00FFFF"/>
                </a:highlight>
              </a:rPr>
              <a:t>Interpreting and Explaining Models</a:t>
            </a:r>
          </a:p>
          <a:p>
            <a:pPr marL="285750" indent="-285750">
              <a:buFont typeface="Arial" panose="020B0604020202020204" pitchFamily="34" charset="0"/>
              <a:buChar char="•"/>
            </a:pPr>
            <a:r>
              <a:rPr lang="en-US" dirty="0"/>
              <a:t>Feature Importance</a:t>
            </a:r>
          </a:p>
          <a:p>
            <a:pPr marL="285750" indent="-285750">
              <a:buFont typeface="Arial" panose="020B0604020202020204" pitchFamily="34" charset="0"/>
              <a:buChar char="•"/>
            </a:pPr>
            <a:r>
              <a:rPr lang="en-US" dirty="0"/>
              <a:t>Individual Tree Visualization</a:t>
            </a:r>
          </a:p>
          <a:p>
            <a:pPr marL="285750" indent="-285750">
              <a:buFont typeface="Arial" panose="020B0604020202020204" pitchFamily="34" charset="0"/>
              <a:buChar char="•"/>
            </a:pPr>
            <a:r>
              <a:rPr lang="en-US" dirty="0"/>
              <a:t>ELI5</a:t>
            </a:r>
          </a:p>
          <a:p>
            <a:pPr marL="285750" indent="-285750">
              <a:buFont typeface="Arial" panose="020B0604020202020204" pitchFamily="34" charset="0"/>
              <a:buChar char="•"/>
            </a:pPr>
            <a:r>
              <a:rPr lang="en-US" dirty="0"/>
              <a:t>LIME</a:t>
            </a:r>
          </a:p>
          <a:p>
            <a:pPr marL="285750" indent="-285750">
              <a:buFont typeface="Arial" panose="020B0604020202020204" pitchFamily="34" charset="0"/>
              <a:buChar char="•"/>
            </a:pPr>
            <a:r>
              <a:rPr lang="en-US" b="1" dirty="0">
                <a:highlight>
                  <a:srgbClr val="00FFFF"/>
                </a:highlight>
              </a:rPr>
              <a:t>Skater</a:t>
            </a:r>
          </a:p>
          <a:p>
            <a:endParaRPr lang="en-CA" dirty="0"/>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3B7D7A91-BDFB-43C6-BFF8-891B02F9D24C}"/>
              </a:ext>
            </a:extLst>
          </p:cNvPr>
          <p:cNvSpPr txBox="1"/>
          <p:nvPr/>
        </p:nvSpPr>
        <p:spPr>
          <a:xfrm>
            <a:off x="3957629" y="5723073"/>
            <a:ext cx="7959991" cy="917876"/>
          </a:xfrm>
          <a:prstGeom prst="rect">
            <a:avLst/>
          </a:prstGeom>
          <a:noFill/>
        </p:spPr>
        <p:txBody>
          <a:bodyPr wrap="square" rtlCol="0">
            <a:normAutofit/>
          </a:bodyPr>
          <a:lstStyle/>
          <a:p>
            <a:pPr marL="285750" indent="-285750">
              <a:buFont typeface="Arial" panose="020B0604020202020204" pitchFamily="34" charset="0"/>
              <a:buChar char="•"/>
            </a:pPr>
            <a:r>
              <a:rPr lang="en-US" b="1" dirty="0"/>
              <a:t>Skater</a:t>
            </a:r>
            <a:r>
              <a:rPr lang="en-US" dirty="0"/>
              <a:t>: lists the importance factor of specific words in the corpus in determining the classification</a:t>
            </a:r>
          </a:p>
          <a:p>
            <a:pPr marL="742950" lvl="1" indent="-285750">
              <a:buFont typeface="Arial" panose="020B0604020202020204" pitchFamily="34" charset="0"/>
              <a:buChar char="•"/>
            </a:pPr>
            <a:r>
              <a:rPr lang="en-US" dirty="0"/>
              <a:t>Words identified show correlation with the classes</a:t>
            </a:r>
          </a:p>
          <a:p>
            <a:pPr marL="285750" indent="-285750">
              <a:buFont typeface="Arial" panose="020B0604020202020204" pitchFamily="34" charset="0"/>
              <a:buChar char="•"/>
            </a:pPr>
            <a:endParaRPr lang="en-US" dirty="0"/>
          </a:p>
        </p:txBody>
      </p:sp>
      <p:pic>
        <p:nvPicPr>
          <p:cNvPr id="2" name="Picture 1">
            <a:extLst>
              <a:ext uri="{FF2B5EF4-FFF2-40B4-BE49-F238E27FC236}">
                <a16:creationId xmlns:a16="http://schemas.microsoft.com/office/drawing/2014/main" id="{40B96684-2CC5-4432-86B7-2C860C115F75}"/>
              </a:ext>
            </a:extLst>
          </p:cNvPr>
          <p:cNvPicPr>
            <a:picLocks noChangeAspect="1"/>
          </p:cNvPicPr>
          <p:nvPr/>
        </p:nvPicPr>
        <p:blipFill>
          <a:blip r:embed="rId2"/>
          <a:stretch>
            <a:fillRect/>
          </a:stretch>
        </p:blipFill>
        <p:spPr>
          <a:xfrm>
            <a:off x="5276915" y="1146563"/>
            <a:ext cx="5272797" cy="4576509"/>
          </a:xfrm>
          <a:prstGeom prst="rect">
            <a:avLst/>
          </a:prstGeom>
        </p:spPr>
      </p:pic>
      <p:grpSp>
        <p:nvGrpSpPr>
          <p:cNvPr id="21" name="Group 20">
            <a:extLst>
              <a:ext uri="{FF2B5EF4-FFF2-40B4-BE49-F238E27FC236}">
                <a16:creationId xmlns:a16="http://schemas.microsoft.com/office/drawing/2014/main" id="{41BEBA1D-B886-4E44-82BA-7712751548E0}"/>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BA6974D4-EB96-4238-A52F-3410986D31E6}"/>
                </a:ext>
              </a:extLst>
            </p:cNvPr>
            <p:cNvGrpSpPr/>
            <p:nvPr/>
          </p:nvGrpSpPr>
          <p:grpSpPr>
            <a:xfrm>
              <a:off x="3914274" y="166051"/>
              <a:ext cx="8046703" cy="883920"/>
              <a:chOff x="3914274" y="166051"/>
              <a:chExt cx="8046703" cy="883920"/>
            </a:xfrm>
          </p:grpSpPr>
          <p:sp>
            <p:nvSpPr>
              <p:cNvPr id="24" name="Rectangle 23">
                <a:extLst>
                  <a:ext uri="{FF2B5EF4-FFF2-40B4-BE49-F238E27FC236}">
                    <a16:creationId xmlns:a16="http://schemas.microsoft.com/office/drawing/2014/main" id="{38D0A2DB-8DEC-4BE8-8673-121BA4E77462}"/>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065DE49E-06A2-46AB-B54E-C8FF3A8A3C88}"/>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B2DABC3A-A616-470C-A1AB-08B9124A436D}"/>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F6A2218F-6B7F-40EF-9EF2-32A4C8DF5181}"/>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958E2F29-FAAC-4216-8C4D-B64B176A6526}"/>
                    </a:ext>
                  </a:extLst>
                </p:cNvPr>
                <p:cNvSpPr/>
                <p:nvPr/>
              </p:nvSpPr>
              <p:spPr>
                <a:xfrm>
                  <a:off x="5236758" y="5254575"/>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Discussion</a:t>
                  </a:r>
                  <a:endParaRPr lang="en-CA" sz="1600" b="1" dirty="0">
                    <a:solidFill>
                      <a:schemeClr val="tx1"/>
                    </a:solidFill>
                  </a:endParaRPr>
                </a:p>
              </p:txBody>
            </p:sp>
            <p:sp>
              <p:nvSpPr>
                <p:cNvPr id="29" name="Rectangle: Rounded Corners 28">
                  <a:extLst>
                    <a:ext uri="{FF2B5EF4-FFF2-40B4-BE49-F238E27FC236}">
                      <a16:creationId xmlns:a16="http://schemas.microsoft.com/office/drawing/2014/main" id="{32B71C22-A727-46E1-9C8F-811B2CB2D69D}"/>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99651C2F-1CF1-4F59-BA8B-86DA0CBEA1CD}"/>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3" name="Footer Placeholder 2">
            <a:extLst>
              <a:ext uri="{FF2B5EF4-FFF2-40B4-BE49-F238E27FC236}">
                <a16:creationId xmlns:a16="http://schemas.microsoft.com/office/drawing/2014/main" id="{3603F7A9-C6E9-4110-9CA7-1A9E3FD693F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316FF83-BA3A-4AA6-8742-955EB0B5C9B8}"/>
              </a:ext>
            </a:extLst>
          </p:cNvPr>
          <p:cNvSpPr>
            <a:spLocks noGrp="1"/>
          </p:cNvSpPr>
          <p:nvPr>
            <p:ph type="sldNum" sz="quarter" idx="12"/>
          </p:nvPr>
        </p:nvSpPr>
        <p:spPr/>
        <p:txBody>
          <a:bodyPr/>
          <a:lstStyle/>
          <a:p>
            <a:fld id="{DC5255E4-8D8D-4D0C-85CA-09D4960285EC}" type="slidenum">
              <a:rPr lang="en-CA" smtClean="0"/>
              <a:t>51</a:t>
            </a:fld>
            <a:endParaRPr lang="en-CA"/>
          </a:p>
        </p:txBody>
      </p:sp>
    </p:spTree>
    <p:extLst>
      <p:ext uri="{BB962C8B-B14F-4D97-AF65-F5344CB8AC3E}">
        <p14:creationId xmlns:p14="http://schemas.microsoft.com/office/powerpoint/2010/main" val="23074318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Recommendations</a:t>
            </a:r>
          </a:p>
          <a:p>
            <a:pPr marL="285750" indent="-285750">
              <a:buFont typeface="Arial" panose="020B0604020202020204" pitchFamily="34" charset="0"/>
              <a:buChar char="•"/>
            </a:pPr>
            <a:r>
              <a:rPr lang="en-US" b="1" dirty="0">
                <a:highlight>
                  <a:srgbClr val="00FFFF"/>
                </a:highlight>
              </a:rPr>
              <a:t>Discussion of Naïve Bayes with Hyperparameters and Voting</a:t>
            </a:r>
            <a:r>
              <a:rPr lang="en-US" b="1" dirty="0"/>
              <a:t> </a:t>
            </a:r>
          </a:p>
          <a:p>
            <a:pPr marL="285750" lvl="0" indent="-285750">
              <a:buFont typeface="Arial" panose="020B0604020202020204" pitchFamily="34" charset="0"/>
              <a:buChar char="•"/>
            </a:pPr>
            <a:r>
              <a:rPr lang="en-US" dirty="0"/>
              <a:t>Model chosen</a:t>
            </a:r>
          </a:p>
          <a:p>
            <a:r>
              <a:rPr lang="en-CA" dirty="0"/>
              <a:t>Future Work</a:t>
            </a:r>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211A213A-D578-41D3-A9F5-97CBB00A768E}"/>
              </a:ext>
            </a:extLst>
          </p:cNvPr>
          <p:cNvSpPr txBox="1"/>
          <p:nvPr/>
        </p:nvSpPr>
        <p:spPr>
          <a:xfrm>
            <a:off x="3957629" y="5221705"/>
            <a:ext cx="7959991" cy="1468734"/>
          </a:xfrm>
          <a:prstGeom prst="rect">
            <a:avLst/>
          </a:prstGeom>
          <a:noFill/>
        </p:spPr>
        <p:txBody>
          <a:bodyPr wrap="square" rtlCol="0">
            <a:normAutofit/>
          </a:bodyPr>
          <a:lstStyle/>
          <a:p>
            <a:pPr marL="285750" indent="-285750">
              <a:buFont typeface="Arial" panose="020B0604020202020204" pitchFamily="34" charset="0"/>
              <a:buChar char="•"/>
            </a:pPr>
            <a:r>
              <a:rPr lang="en-US" dirty="0"/>
              <a:t>The Naïve Bayes with optimized features and tuned hyperparameters and the ensemble weighted voting soft gave us our best results.</a:t>
            </a:r>
          </a:p>
          <a:p>
            <a:pPr marL="285750" indent="-285750">
              <a:buFont typeface="Arial" panose="020B0604020202020204" pitchFamily="34" charset="0"/>
              <a:buChar char="•"/>
            </a:pPr>
            <a:r>
              <a:rPr lang="en-US" dirty="0"/>
              <a:t>Both the variance and bias are slightly improved for the ensemble voting model, indicating a more robust model.</a:t>
            </a:r>
          </a:p>
        </p:txBody>
      </p:sp>
      <p:pic>
        <p:nvPicPr>
          <p:cNvPr id="2" name="Picture 1">
            <a:extLst>
              <a:ext uri="{FF2B5EF4-FFF2-40B4-BE49-F238E27FC236}">
                <a16:creationId xmlns:a16="http://schemas.microsoft.com/office/drawing/2014/main" id="{E25CF4E2-6E80-46DF-B278-E9116559771D}"/>
              </a:ext>
            </a:extLst>
          </p:cNvPr>
          <p:cNvPicPr>
            <a:picLocks noChangeAspect="1"/>
          </p:cNvPicPr>
          <p:nvPr/>
        </p:nvPicPr>
        <p:blipFill>
          <a:blip r:embed="rId2"/>
          <a:stretch>
            <a:fillRect/>
          </a:stretch>
        </p:blipFill>
        <p:spPr>
          <a:xfrm>
            <a:off x="3979986" y="1077435"/>
            <a:ext cx="7915275" cy="923925"/>
          </a:xfrm>
          <a:prstGeom prst="rect">
            <a:avLst/>
          </a:prstGeom>
        </p:spPr>
      </p:pic>
      <p:sp>
        <p:nvSpPr>
          <p:cNvPr id="21" name="TextBox 20">
            <a:extLst>
              <a:ext uri="{FF2B5EF4-FFF2-40B4-BE49-F238E27FC236}">
                <a16:creationId xmlns:a16="http://schemas.microsoft.com/office/drawing/2014/main" id="{EDB31A4A-BEE2-4D1C-8FE5-198CE268F9AA}"/>
              </a:ext>
            </a:extLst>
          </p:cNvPr>
          <p:cNvSpPr txBox="1"/>
          <p:nvPr/>
        </p:nvSpPr>
        <p:spPr>
          <a:xfrm>
            <a:off x="4137550" y="4587400"/>
            <a:ext cx="3800075" cy="646331"/>
          </a:xfrm>
          <a:prstGeom prst="rect">
            <a:avLst/>
          </a:prstGeom>
          <a:noFill/>
        </p:spPr>
        <p:txBody>
          <a:bodyPr wrap="square" rtlCol="0">
            <a:spAutoFit/>
          </a:bodyPr>
          <a:lstStyle/>
          <a:p>
            <a:pPr algn="ctr"/>
            <a:r>
              <a:rPr lang="en-US" b="1" dirty="0"/>
              <a:t>Training /Testing Errors Multinomial NB</a:t>
            </a:r>
            <a:endParaRPr lang="en-CA" b="1" dirty="0"/>
          </a:p>
        </p:txBody>
      </p:sp>
      <p:sp>
        <p:nvSpPr>
          <p:cNvPr id="22" name="TextBox 21">
            <a:extLst>
              <a:ext uri="{FF2B5EF4-FFF2-40B4-BE49-F238E27FC236}">
                <a16:creationId xmlns:a16="http://schemas.microsoft.com/office/drawing/2014/main" id="{8709996E-CFE0-404D-914A-26DE30EA2D70}"/>
              </a:ext>
            </a:extLst>
          </p:cNvPr>
          <p:cNvSpPr txBox="1"/>
          <p:nvPr/>
        </p:nvSpPr>
        <p:spPr>
          <a:xfrm>
            <a:off x="8117545" y="4602759"/>
            <a:ext cx="3800075" cy="646331"/>
          </a:xfrm>
          <a:prstGeom prst="rect">
            <a:avLst/>
          </a:prstGeom>
          <a:noFill/>
        </p:spPr>
        <p:txBody>
          <a:bodyPr wrap="square" rtlCol="0">
            <a:spAutoFit/>
          </a:bodyPr>
          <a:lstStyle/>
          <a:p>
            <a:pPr algn="ctr"/>
            <a:r>
              <a:rPr lang="en-US" b="1" dirty="0"/>
              <a:t>Training /Testing Errors Weighted Voting</a:t>
            </a:r>
            <a:endParaRPr lang="en-CA" b="1" dirty="0"/>
          </a:p>
        </p:txBody>
      </p:sp>
      <p:pic>
        <p:nvPicPr>
          <p:cNvPr id="6" name="Picture 5">
            <a:extLst>
              <a:ext uri="{FF2B5EF4-FFF2-40B4-BE49-F238E27FC236}">
                <a16:creationId xmlns:a16="http://schemas.microsoft.com/office/drawing/2014/main" id="{A2AC9F9D-ECC9-455C-BA33-8CCF4E4D589D}"/>
              </a:ext>
            </a:extLst>
          </p:cNvPr>
          <p:cNvPicPr>
            <a:picLocks noChangeAspect="1"/>
          </p:cNvPicPr>
          <p:nvPr/>
        </p:nvPicPr>
        <p:blipFill>
          <a:blip r:embed="rId3"/>
          <a:stretch>
            <a:fillRect/>
          </a:stretch>
        </p:blipFill>
        <p:spPr>
          <a:xfrm>
            <a:off x="4254375" y="2017653"/>
            <a:ext cx="3552809" cy="2585106"/>
          </a:xfrm>
          <a:prstGeom prst="rect">
            <a:avLst/>
          </a:prstGeom>
        </p:spPr>
      </p:pic>
      <p:pic>
        <p:nvPicPr>
          <p:cNvPr id="7" name="Picture 6">
            <a:extLst>
              <a:ext uri="{FF2B5EF4-FFF2-40B4-BE49-F238E27FC236}">
                <a16:creationId xmlns:a16="http://schemas.microsoft.com/office/drawing/2014/main" id="{74140361-7D8E-4006-BF4D-2859C95BA9F4}"/>
              </a:ext>
            </a:extLst>
          </p:cNvPr>
          <p:cNvPicPr>
            <a:picLocks noChangeAspect="1"/>
          </p:cNvPicPr>
          <p:nvPr/>
        </p:nvPicPr>
        <p:blipFill>
          <a:blip r:embed="rId4"/>
          <a:stretch>
            <a:fillRect/>
          </a:stretch>
        </p:blipFill>
        <p:spPr>
          <a:xfrm>
            <a:off x="8035633" y="2168100"/>
            <a:ext cx="3764465" cy="2458721"/>
          </a:xfrm>
          <a:prstGeom prst="rect">
            <a:avLst/>
          </a:prstGeom>
        </p:spPr>
      </p:pic>
      <p:grpSp>
        <p:nvGrpSpPr>
          <p:cNvPr id="23" name="Group 22">
            <a:extLst>
              <a:ext uri="{FF2B5EF4-FFF2-40B4-BE49-F238E27FC236}">
                <a16:creationId xmlns:a16="http://schemas.microsoft.com/office/drawing/2014/main" id="{A9E04401-3663-43FD-9EF3-3731DEF56D6E}"/>
              </a:ext>
            </a:extLst>
          </p:cNvPr>
          <p:cNvGrpSpPr/>
          <p:nvPr/>
        </p:nvGrpSpPr>
        <p:grpSpPr>
          <a:xfrm>
            <a:off x="231024" y="166051"/>
            <a:ext cx="11729954" cy="883920"/>
            <a:chOff x="3914274" y="166051"/>
            <a:chExt cx="8046703" cy="883920"/>
          </a:xfrm>
        </p:grpSpPr>
        <p:grpSp>
          <p:nvGrpSpPr>
            <p:cNvPr id="24" name="Group 23">
              <a:extLst>
                <a:ext uri="{FF2B5EF4-FFF2-40B4-BE49-F238E27FC236}">
                  <a16:creationId xmlns:a16="http://schemas.microsoft.com/office/drawing/2014/main" id="{04607785-B732-4A81-9ECC-FF9F62A9EEA9}"/>
                </a:ext>
              </a:extLst>
            </p:cNvPr>
            <p:cNvGrpSpPr/>
            <p:nvPr/>
          </p:nvGrpSpPr>
          <p:grpSpPr>
            <a:xfrm>
              <a:off x="3914274" y="166051"/>
              <a:ext cx="8046703" cy="883920"/>
              <a:chOff x="3914274" y="166051"/>
              <a:chExt cx="8046703" cy="883920"/>
            </a:xfrm>
          </p:grpSpPr>
          <p:sp>
            <p:nvSpPr>
              <p:cNvPr id="26" name="Rectangle 25">
                <a:extLst>
                  <a:ext uri="{FF2B5EF4-FFF2-40B4-BE49-F238E27FC236}">
                    <a16:creationId xmlns:a16="http://schemas.microsoft.com/office/drawing/2014/main" id="{BC07D3FC-2049-49C6-AA31-553C270C27FE}"/>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7" name="Group 26">
                <a:extLst>
                  <a:ext uri="{FF2B5EF4-FFF2-40B4-BE49-F238E27FC236}">
                    <a16:creationId xmlns:a16="http://schemas.microsoft.com/office/drawing/2014/main" id="{3403400F-2407-4231-BBA4-A5968B1DA6AD}"/>
                  </a:ext>
                </a:extLst>
              </p:cNvPr>
              <p:cNvGrpSpPr/>
              <p:nvPr/>
            </p:nvGrpSpPr>
            <p:grpSpPr>
              <a:xfrm>
                <a:off x="4341815" y="308009"/>
                <a:ext cx="5704672" cy="601581"/>
                <a:chOff x="775912" y="5254575"/>
                <a:chExt cx="5704672" cy="601581"/>
              </a:xfrm>
            </p:grpSpPr>
            <p:sp>
              <p:nvSpPr>
                <p:cNvPr id="28" name="Rectangle: Rounded Corners 27">
                  <a:extLst>
                    <a:ext uri="{FF2B5EF4-FFF2-40B4-BE49-F238E27FC236}">
                      <a16:creationId xmlns:a16="http://schemas.microsoft.com/office/drawing/2014/main" id="{59764A3A-50AF-49CD-A387-017A4997CEE7}"/>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CA3D7879-63A3-40E0-A294-D09519086E02}"/>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30" name="Rectangle: Rounded Corners 29">
                  <a:extLst>
                    <a:ext uri="{FF2B5EF4-FFF2-40B4-BE49-F238E27FC236}">
                      <a16:creationId xmlns:a16="http://schemas.microsoft.com/office/drawing/2014/main" id="{F40AF775-466E-4BF0-84C5-0463285771ED}"/>
                    </a:ext>
                  </a:extLst>
                </p:cNvPr>
                <p:cNvSpPr/>
                <p:nvPr/>
              </p:nvSpPr>
              <p:spPr>
                <a:xfrm>
                  <a:off x="5236758" y="5254575"/>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Discussion</a:t>
                  </a:r>
                  <a:endParaRPr lang="en-CA" sz="1600" dirty="0">
                    <a:solidFill>
                      <a:schemeClr val="bg1"/>
                    </a:solidFill>
                  </a:endParaRPr>
                </a:p>
              </p:txBody>
            </p:sp>
            <p:sp>
              <p:nvSpPr>
                <p:cNvPr id="31" name="Rectangle: Rounded Corners 30">
                  <a:extLst>
                    <a:ext uri="{FF2B5EF4-FFF2-40B4-BE49-F238E27FC236}">
                      <a16:creationId xmlns:a16="http://schemas.microsoft.com/office/drawing/2014/main" id="{612FBF10-ED4E-4728-8181-036BFD519BA3}"/>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5" name="Rectangle: Rounded Corners 24">
              <a:extLst>
                <a:ext uri="{FF2B5EF4-FFF2-40B4-BE49-F238E27FC236}">
                  <a16:creationId xmlns:a16="http://schemas.microsoft.com/office/drawing/2014/main" id="{512DAC4D-3B8C-4C25-9D76-5FE2C95FB9E4}"/>
                </a:ext>
              </a:extLst>
            </p:cNvPr>
            <p:cNvSpPr/>
            <p:nvPr/>
          </p:nvSpPr>
          <p:spPr>
            <a:xfrm>
              <a:off x="10289609" y="308009"/>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Conclusion</a:t>
              </a:r>
              <a:endParaRPr lang="en-CA" sz="1600" b="1" dirty="0">
                <a:solidFill>
                  <a:schemeClr val="tx1"/>
                </a:solidFill>
              </a:endParaRPr>
            </a:p>
          </p:txBody>
        </p:sp>
      </p:grpSp>
      <p:sp>
        <p:nvSpPr>
          <p:cNvPr id="3" name="Footer Placeholder 2">
            <a:extLst>
              <a:ext uri="{FF2B5EF4-FFF2-40B4-BE49-F238E27FC236}">
                <a16:creationId xmlns:a16="http://schemas.microsoft.com/office/drawing/2014/main" id="{0842B8F4-5F1A-4BA6-9870-59737E88A5B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424A721-9300-47AD-9CF3-BD16A70D12AF}"/>
              </a:ext>
            </a:extLst>
          </p:cNvPr>
          <p:cNvSpPr>
            <a:spLocks noGrp="1"/>
          </p:cNvSpPr>
          <p:nvPr>
            <p:ph type="sldNum" sz="quarter" idx="12"/>
          </p:nvPr>
        </p:nvSpPr>
        <p:spPr/>
        <p:txBody>
          <a:bodyPr/>
          <a:lstStyle/>
          <a:p>
            <a:fld id="{DC5255E4-8D8D-4D0C-85CA-09D4960285EC}" type="slidenum">
              <a:rPr lang="en-CA" smtClean="0"/>
              <a:t>52</a:t>
            </a:fld>
            <a:endParaRPr lang="en-CA"/>
          </a:p>
        </p:txBody>
      </p:sp>
    </p:spTree>
    <p:extLst>
      <p:ext uri="{BB962C8B-B14F-4D97-AF65-F5344CB8AC3E}">
        <p14:creationId xmlns:p14="http://schemas.microsoft.com/office/powerpoint/2010/main" val="42302360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CE028E43-784C-40D4-9C08-0BF6E4C4EC85}"/>
              </a:ext>
            </a:extLst>
          </p:cNvPr>
          <p:cNvSpPr txBox="1">
            <a:spLocks/>
          </p:cNvSpPr>
          <p:nvPr/>
        </p:nvSpPr>
        <p:spPr>
          <a:xfrm>
            <a:off x="8277726"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b="1" dirty="0">
                <a:highlight>
                  <a:srgbClr val="00FFFF"/>
                </a:highlight>
              </a:rPr>
              <a:t>Recommendations</a:t>
            </a:r>
          </a:p>
          <a:p>
            <a:pPr marL="285750" indent="-285750">
              <a:buFont typeface="Arial" panose="020B0604020202020204" pitchFamily="34" charset="0"/>
              <a:buChar char="•"/>
            </a:pPr>
            <a:r>
              <a:rPr lang="en-US" dirty="0"/>
              <a:t>Discussion of Naïve Bayes with Hyperparameters and Voting </a:t>
            </a:r>
          </a:p>
          <a:p>
            <a:pPr marL="285750" lvl="0" indent="-285750">
              <a:buFont typeface="Arial" panose="020B0604020202020204" pitchFamily="34" charset="0"/>
              <a:buChar char="•"/>
            </a:pPr>
            <a:r>
              <a:rPr lang="en-US" b="1" dirty="0">
                <a:highlight>
                  <a:srgbClr val="00FFFF"/>
                </a:highlight>
              </a:rPr>
              <a:t>Model chosen</a:t>
            </a:r>
          </a:p>
          <a:p>
            <a:r>
              <a:rPr lang="en-CA" dirty="0"/>
              <a:t>Future Work</a:t>
            </a:r>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211A213A-D578-41D3-A9F5-97CBB00A768E}"/>
              </a:ext>
            </a:extLst>
          </p:cNvPr>
          <p:cNvSpPr txBox="1"/>
          <p:nvPr/>
        </p:nvSpPr>
        <p:spPr>
          <a:xfrm>
            <a:off x="3957629" y="5057775"/>
            <a:ext cx="7959991" cy="1632664"/>
          </a:xfrm>
          <a:prstGeom prst="rect">
            <a:avLst/>
          </a:prstGeom>
          <a:noFill/>
        </p:spPr>
        <p:txBody>
          <a:bodyPr wrap="square" rtlCol="0">
            <a:normAutofit/>
          </a:bodyPr>
          <a:lstStyle/>
          <a:p>
            <a:pPr marL="285750" indent="-285750">
              <a:buFont typeface="Arial" panose="020B0604020202020204" pitchFamily="34" charset="0"/>
              <a:buChar char="•"/>
            </a:pPr>
            <a:r>
              <a:rPr lang="en-US" dirty="0"/>
              <a:t>Based on our results, the recommended model to proceed with is:</a:t>
            </a:r>
          </a:p>
          <a:p>
            <a:pPr marL="742950" lvl="1" indent="-285750">
              <a:buFont typeface="Arial" panose="020B0604020202020204" pitchFamily="34" charset="0"/>
              <a:buChar char="•"/>
            </a:pPr>
            <a:r>
              <a:rPr lang="en-US" sz="2000" b="1" u="sng" dirty="0"/>
              <a:t>Weighted Voting Ensemble (Soft Voting)</a:t>
            </a:r>
          </a:p>
        </p:txBody>
      </p:sp>
      <p:pic>
        <p:nvPicPr>
          <p:cNvPr id="2" name="Picture 1">
            <a:extLst>
              <a:ext uri="{FF2B5EF4-FFF2-40B4-BE49-F238E27FC236}">
                <a16:creationId xmlns:a16="http://schemas.microsoft.com/office/drawing/2014/main" id="{E25CF4E2-6E80-46DF-B278-E9116559771D}"/>
              </a:ext>
            </a:extLst>
          </p:cNvPr>
          <p:cNvPicPr>
            <a:picLocks noChangeAspect="1"/>
          </p:cNvPicPr>
          <p:nvPr/>
        </p:nvPicPr>
        <p:blipFill>
          <a:blip r:embed="rId2"/>
          <a:stretch>
            <a:fillRect/>
          </a:stretch>
        </p:blipFill>
        <p:spPr>
          <a:xfrm>
            <a:off x="3979986" y="1077435"/>
            <a:ext cx="7915275" cy="923925"/>
          </a:xfrm>
          <a:prstGeom prst="rect">
            <a:avLst/>
          </a:prstGeom>
        </p:spPr>
      </p:pic>
      <p:pic>
        <p:nvPicPr>
          <p:cNvPr id="3" name="Picture 2">
            <a:extLst>
              <a:ext uri="{FF2B5EF4-FFF2-40B4-BE49-F238E27FC236}">
                <a16:creationId xmlns:a16="http://schemas.microsoft.com/office/drawing/2014/main" id="{A9CB8F72-2DBC-4F8A-968D-5C4ABF205E2B}"/>
              </a:ext>
            </a:extLst>
          </p:cNvPr>
          <p:cNvPicPr>
            <a:picLocks noChangeAspect="1"/>
          </p:cNvPicPr>
          <p:nvPr/>
        </p:nvPicPr>
        <p:blipFill>
          <a:blip r:embed="rId3"/>
          <a:stretch>
            <a:fillRect/>
          </a:stretch>
        </p:blipFill>
        <p:spPr>
          <a:xfrm>
            <a:off x="5907313" y="2028824"/>
            <a:ext cx="3796485" cy="2490551"/>
          </a:xfrm>
          <a:prstGeom prst="rect">
            <a:avLst/>
          </a:prstGeom>
        </p:spPr>
      </p:pic>
      <p:grpSp>
        <p:nvGrpSpPr>
          <p:cNvPr id="21" name="Group 20">
            <a:extLst>
              <a:ext uri="{FF2B5EF4-FFF2-40B4-BE49-F238E27FC236}">
                <a16:creationId xmlns:a16="http://schemas.microsoft.com/office/drawing/2014/main" id="{14D2AA50-0205-4BAB-A994-98F755842FBB}"/>
              </a:ext>
            </a:extLst>
          </p:cNvPr>
          <p:cNvGrpSpPr/>
          <p:nvPr/>
        </p:nvGrpSpPr>
        <p:grpSpPr>
          <a:xfrm>
            <a:off x="231024" y="166051"/>
            <a:ext cx="11729954" cy="883920"/>
            <a:chOff x="3914274" y="166051"/>
            <a:chExt cx="8046703" cy="883920"/>
          </a:xfrm>
        </p:grpSpPr>
        <p:grpSp>
          <p:nvGrpSpPr>
            <p:cNvPr id="22" name="Group 21">
              <a:extLst>
                <a:ext uri="{FF2B5EF4-FFF2-40B4-BE49-F238E27FC236}">
                  <a16:creationId xmlns:a16="http://schemas.microsoft.com/office/drawing/2014/main" id="{13636604-5425-4E73-AA21-6F2C8D8FF73D}"/>
                </a:ext>
              </a:extLst>
            </p:cNvPr>
            <p:cNvGrpSpPr/>
            <p:nvPr/>
          </p:nvGrpSpPr>
          <p:grpSpPr>
            <a:xfrm>
              <a:off x="3914274" y="166051"/>
              <a:ext cx="8046703" cy="883920"/>
              <a:chOff x="3914274" y="166051"/>
              <a:chExt cx="8046703" cy="883920"/>
            </a:xfrm>
          </p:grpSpPr>
          <p:sp>
            <p:nvSpPr>
              <p:cNvPr id="24" name="Rectangle 23">
                <a:extLst>
                  <a:ext uri="{FF2B5EF4-FFF2-40B4-BE49-F238E27FC236}">
                    <a16:creationId xmlns:a16="http://schemas.microsoft.com/office/drawing/2014/main" id="{3B0EEA1E-BFC9-4849-B241-8B288590E095}"/>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5" name="Group 24">
                <a:extLst>
                  <a:ext uri="{FF2B5EF4-FFF2-40B4-BE49-F238E27FC236}">
                    <a16:creationId xmlns:a16="http://schemas.microsoft.com/office/drawing/2014/main" id="{4887111C-DC5F-4B76-A4CC-C2A1847FAD45}"/>
                  </a:ext>
                </a:extLst>
              </p:cNvPr>
              <p:cNvGrpSpPr/>
              <p:nvPr/>
            </p:nvGrpSpPr>
            <p:grpSpPr>
              <a:xfrm>
                <a:off x="4341815" y="308009"/>
                <a:ext cx="5704672" cy="601581"/>
                <a:chOff x="775912" y="5254575"/>
                <a:chExt cx="5704672" cy="601581"/>
              </a:xfrm>
            </p:grpSpPr>
            <p:sp>
              <p:nvSpPr>
                <p:cNvPr id="26" name="Rectangle: Rounded Corners 25">
                  <a:extLst>
                    <a:ext uri="{FF2B5EF4-FFF2-40B4-BE49-F238E27FC236}">
                      <a16:creationId xmlns:a16="http://schemas.microsoft.com/office/drawing/2014/main" id="{0E396F66-FF10-428B-8018-104F9236B534}"/>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51D4A547-9236-4669-BD40-8872E405AD70}"/>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5CB3C4BF-9765-44B2-A24F-710B246A208C}"/>
                    </a:ext>
                  </a:extLst>
                </p:cNvPr>
                <p:cNvSpPr/>
                <p:nvPr/>
              </p:nvSpPr>
              <p:spPr>
                <a:xfrm>
                  <a:off x="5236758" y="5254575"/>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Discussion</a:t>
                  </a:r>
                  <a:endParaRPr lang="en-CA" sz="1600" dirty="0">
                    <a:solidFill>
                      <a:schemeClr val="bg1"/>
                    </a:solidFill>
                  </a:endParaRPr>
                </a:p>
              </p:txBody>
            </p:sp>
            <p:sp>
              <p:nvSpPr>
                <p:cNvPr id="29" name="Rectangle: Rounded Corners 28">
                  <a:extLst>
                    <a:ext uri="{FF2B5EF4-FFF2-40B4-BE49-F238E27FC236}">
                      <a16:creationId xmlns:a16="http://schemas.microsoft.com/office/drawing/2014/main" id="{F6FB7BED-DF99-4C92-BD67-3D22C600577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3" name="Rectangle: Rounded Corners 22">
              <a:extLst>
                <a:ext uri="{FF2B5EF4-FFF2-40B4-BE49-F238E27FC236}">
                  <a16:creationId xmlns:a16="http://schemas.microsoft.com/office/drawing/2014/main" id="{0FF28BAD-EA0C-437D-890E-6518C0599EA7}"/>
                </a:ext>
              </a:extLst>
            </p:cNvPr>
            <p:cNvSpPr/>
            <p:nvPr/>
          </p:nvSpPr>
          <p:spPr>
            <a:xfrm>
              <a:off x="10289609" y="308009"/>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Conclusion</a:t>
              </a:r>
              <a:endParaRPr lang="en-CA" sz="1600" b="1" dirty="0">
                <a:solidFill>
                  <a:schemeClr val="tx1"/>
                </a:solidFill>
              </a:endParaRPr>
            </a:p>
          </p:txBody>
        </p:sp>
      </p:grpSp>
      <p:sp>
        <p:nvSpPr>
          <p:cNvPr id="4" name="Footer Placeholder 3">
            <a:extLst>
              <a:ext uri="{FF2B5EF4-FFF2-40B4-BE49-F238E27FC236}">
                <a16:creationId xmlns:a16="http://schemas.microsoft.com/office/drawing/2014/main" id="{C3EBA4C8-0471-4D32-840F-662D53BF846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45FE7A6-61F3-4E8C-B46D-057A6EACBD32}"/>
              </a:ext>
            </a:extLst>
          </p:cNvPr>
          <p:cNvSpPr>
            <a:spLocks noGrp="1"/>
          </p:cNvSpPr>
          <p:nvPr>
            <p:ph type="sldNum" sz="quarter" idx="12"/>
          </p:nvPr>
        </p:nvSpPr>
        <p:spPr/>
        <p:txBody>
          <a:bodyPr/>
          <a:lstStyle/>
          <a:p>
            <a:fld id="{DC5255E4-8D8D-4D0C-85CA-09D4960285EC}" type="slidenum">
              <a:rPr lang="en-CA" smtClean="0"/>
              <a:t>53</a:t>
            </a:fld>
            <a:endParaRPr lang="en-CA"/>
          </a:p>
        </p:txBody>
      </p:sp>
    </p:spTree>
    <p:extLst>
      <p:ext uri="{BB962C8B-B14F-4D97-AF65-F5344CB8AC3E}">
        <p14:creationId xmlns:p14="http://schemas.microsoft.com/office/powerpoint/2010/main" val="34837829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2"/>
            <a:ext cx="3683250" cy="5641977"/>
          </a:xfrm>
          <a:solidFill>
            <a:schemeClr val="accent5">
              <a:lumMod val="20000"/>
              <a:lumOff val="80000"/>
            </a:schemeClr>
          </a:solidFill>
          <a:ln>
            <a:solidFill>
              <a:schemeClr val="tx1"/>
            </a:solidFill>
          </a:ln>
        </p:spPr>
        <p:txBody>
          <a:bodyPr>
            <a:normAutofit/>
          </a:bodyPr>
          <a:lstStyle/>
          <a:p>
            <a:pPr lvl="0"/>
            <a:r>
              <a:rPr lang="en-US" dirty="0"/>
              <a:t>Recommendations</a:t>
            </a:r>
          </a:p>
          <a:p>
            <a:pPr marL="285750" indent="-285750">
              <a:buFont typeface="Arial" panose="020B0604020202020204" pitchFamily="34" charset="0"/>
              <a:buChar char="•"/>
            </a:pPr>
            <a:r>
              <a:rPr lang="en-US" dirty="0"/>
              <a:t>Discussion of Naïve Bayes with Hyperparameters and Voting </a:t>
            </a:r>
          </a:p>
          <a:p>
            <a:pPr marL="285750" lvl="0" indent="-285750">
              <a:buFont typeface="Arial" panose="020B0604020202020204" pitchFamily="34" charset="0"/>
              <a:buChar char="•"/>
            </a:pPr>
            <a:r>
              <a:rPr lang="en-US" dirty="0"/>
              <a:t>Model chosen</a:t>
            </a:r>
          </a:p>
          <a:p>
            <a:r>
              <a:rPr lang="en-CA" b="1" dirty="0">
                <a:highlight>
                  <a:srgbClr val="00FFFF"/>
                </a:highlight>
              </a:rPr>
              <a:t>Future Work</a:t>
            </a:r>
          </a:p>
        </p:txBody>
      </p:sp>
      <p:sp>
        <p:nvSpPr>
          <p:cNvPr id="9" name="Rectangle 8">
            <a:extLst>
              <a:ext uri="{FF2B5EF4-FFF2-40B4-BE49-F238E27FC236}">
                <a16:creationId xmlns:a16="http://schemas.microsoft.com/office/drawing/2014/main" id="{10864722-D10A-4556-B5F1-92583E3CE5E2}"/>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0" name="Group 19">
            <a:extLst>
              <a:ext uri="{FF2B5EF4-FFF2-40B4-BE49-F238E27FC236}">
                <a16:creationId xmlns:a16="http://schemas.microsoft.com/office/drawing/2014/main" id="{308B4470-33A9-4A5C-BC70-9DDC23E63E6B}"/>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6ADD4205-7024-414B-97DB-620C2E87F2AC}"/>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E8DF1E69-00B6-4BC0-848F-7A29396CF406}"/>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9D0C6B09-A54A-48D6-A2F0-E6E7443A5350}"/>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D63F6E5F-353E-4944-9086-215EF2CB9A15}"/>
                    </a:ext>
                  </a:extLst>
                </p:cNvPr>
                <p:cNvSpPr/>
                <p:nvPr/>
              </p:nvSpPr>
              <p:spPr>
                <a:xfrm>
                  <a:off x="2262861" y="5260918"/>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Methodology</a:t>
                  </a:r>
                  <a:endParaRPr lang="en-CA" sz="1600" dirty="0">
                    <a:solidFill>
                      <a:schemeClr val="bg1"/>
                    </a:solidFill>
                  </a:endParaRPr>
                </a:p>
              </p:txBody>
            </p:sp>
            <p:sp>
              <p:nvSpPr>
                <p:cNvPr id="26" name="Rectangle: Rounded Corners 25">
                  <a:extLst>
                    <a:ext uri="{FF2B5EF4-FFF2-40B4-BE49-F238E27FC236}">
                      <a16:creationId xmlns:a16="http://schemas.microsoft.com/office/drawing/2014/main" id="{B099DE9A-B76B-4668-8C11-355EB3D023B1}"/>
                    </a:ext>
                  </a:extLst>
                </p:cNvPr>
                <p:cNvSpPr/>
                <p:nvPr/>
              </p:nvSpPr>
              <p:spPr>
                <a:xfrm>
                  <a:off x="3751905" y="5254577"/>
                  <a:ext cx="1241730"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Results</a:t>
                  </a:r>
                  <a:endParaRPr lang="en-CA" sz="1600" dirty="0">
                    <a:solidFill>
                      <a:schemeClr val="bg1"/>
                    </a:solidFill>
                  </a:endParaRPr>
                </a:p>
              </p:txBody>
            </p:sp>
            <p:sp>
              <p:nvSpPr>
                <p:cNvPr id="27" name="Rectangle: Rounded Corners 26">
                  <a:extLst>
                    <a:ext uri="{FF2B5EF4-FFF2-40B4-BE49-F238E27FC236}">
                      <a16:creationId xmlns:a16="http://schemas.microsoft.com/office/drawing/2014/main" id="{D9770246-16BB-44E5-86CF-B3551820217B}"/>
                    </a:ext>
                  </a:extLst>
                </p:cNvPr>
                <p:cNvSpPr/>
                <p:nvPr/>
              </p:nvSpPr>
              <p:spPr>
                <a:xfrm>
                  <a:off x="5236758" y="5254575"/>
                  <a:ext cx="1243826"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Discussion</a:t>
                  </a:r>
                  <a:endParaRPr lang="en-CA" sz="1600" dirty="0">
                    <a:solidFill>
                      <a:schemeClr val="bg1"/>
                    </a:solidFill>
                  </a:endParaRPr>
                </a:p>
              </p:txBody>
            </p:sp>
            <p:sp>
              <p:nvSpPr>
                <p:cNvPr id="28" name="Rectangle: Rounded Corners 27">
                  <a:extLst>
                    <a:ext uri="{FF2B5EF4-FFF2-40B4-BE49-F238E27FC236}">
                      <a16:creationId xmlns:a16="http://schemas.microsoft.com/office/drawing/2014/main" id="{7C7416C9-8FA2-4492-A6A6-4C8E22E3A34A}"/>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2" name="Rectangle: Rounded Corners 21">
              <a:extLst>
                <a:ext uri="{FF2B5EF4-FFF2-40B4-BE49-F238E27FC236}">
                  <a16:creationId xmlns:a16="http://schemas.microsoft.com/office/drawing/2014/main" id="{6334481D-F238-42C1-8689-9A2DB53E0E3F}"/>
                </a:ext>
              </a:extLst>
            </p:cNvPr>
            <p:cNvSpPr/>
            <p:nvPr/>
          </p:nvSpPr>
          <p:spPr>
            <a:xfrm>
              <a:off x="10289609" y="308009"/>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Conclusion</a:t>
              </a:r>
              <a:endParaRPr lang="en-CA" sz="1600" b="1" dirty="0">
                <a:solidFill>
                  <a:schemeClr val="tx1"/>
                </a:solidFill>
              </a:endParaRPr>
            </a:p>
          </p:txBody>
        </p:sp>
      </p:grpSp>
      <p:sp>
        <p:nvSpPr>
          <p:cNvPr id="29" name="TextBox 28">
            <a:extLst>
              <a:ext uri="{FF2B5EF4-FFF2-40B4-BE49-F238E27FC236}">
                <a16:creationId xmlns:a16="http://schemas.microsoft.com/office/drawing/2014/main" id="{BF7D4CFB-AE42-4D7B-941F-95EAC974228F}"/>
              </a:ext>
            </a:extLst>
          </p:cNvPr>
          <p:cNvSpPr txBox="1"/>
          <p:nvPr/>
        </p:nvSpPr>
        <p:spPr>
          <a:xfrm>
            <a:off x="4000986" y="1380851"/>
            <a:ext cx="7959991" cy="3143523"/>
          </a:xfrm>
          <a:prstGeom prst="rect">
            <a:avLst/>
          </a:prstGeom>
          <a:noFill/>
        </p:spPr>
        <p:txBody>
          <a:bodyPr wrap="square" rtlCol="0">
            <a:normAutofit/>
          </a:bodyPr>
          <a:lstStyle/>
          <a:p>
            <a:pPr marL="285750" indent="-285750">
              <a:buFont typeface="Arial" panose="020B0604020202020204" pitchFamily="34" charset="0"/>
              <a:buChar char="•"/>
            </a:pPr>
            <a:r>
              <a:rPr lang="en-US" sz="2000" dirty="0"/>
              <a:t>Looking at other feature selection methods</a:t>
            </a:r>
          </a:p>
          <a:p>
            <a:pPr marL="285750" indent="-285750">
              <a:buFont typeface="Arial" panose="020B0604020202020204" pitchFamily="34" charset="0"/>
              <a:buChar char="•"/>
            </a:pPr>
            <a:r>
              <a:rPr lang="en-US" sz="2000" dirty="0"/>
              <a:t>Look at adding language models: </a:t>
            </a:r>
          </a:p>
          <a:p>
            <a:pPr marL="742950" lvl="1" indent="-285750">
              <a:buFont typeface="Arial" panose="020B0604020202020204" pitchFamily="34" charset="0"/>
              <a:buChar char="•"/>
            </a:pPr>
            <a:r>
              <a:rPr lang="en-US" sz="2000" dirty="0"/>
              <a:t>BERT</a:t>
            </a:r>
          </a:p>
          <a:p>
            <a:pPr marL="742950" lvl="1" indent="-285750">
              <a:buFont typeface="Arial" panose="020B0604020202020204" pitchFamily="34" charset="0"/>
              <a:buChar char="•"/>
            </a:pPr>
            <a:r>
              <a:rPr lang="en-US" sz="2000" dirty="0"/>
              <a:t>ELMO</a:t>
            </a:r>
          </a:p>
          <a:p>
            <a:pPr marL="285750" indent="-285750">
              <a:buFont typeface="Arial" panose="020B0604020202020204" pitchFamily="34" charset="0"/>
              <a:buChar char="•"/>
            </a:pPr>
            <a:r>
              <a:rPr lang="en-US" sz="2000" dirty="0"/>
              <a:t>Newer model types: </a:t>
            </a:r>
          </a:p>
          <a:p>
            <a:pPr marL="742950" lvl="1" indent="-285750">
              <a:buFont typeface="Arial" panose="020B0604020202020204" pitchFamily="34" charset="0"/>
              <a:buChar char="•"/>
            </a:pPr>
            <a:r>
              <a:rPr lang="en-US" sz="2000" dirty="0"/>
              <a:t>RNN</a:t>
            </a:r>
          </a:p>
          <a:p>
            <a:pPr marL="742950" lvl="1" indent="-285750">
              <a:buFont typeface="Arial" panose="020B0604020202020204" pitchFamily="34" charset="0"/>
              <a:buChar char="•"/>
            </a:pPr>
            <a:r>
              <a:rPr lang="en-US" sz="2000" dirty="0"/>
              <a:t>LSTM</a:t>
            </a:r>
          </a:p>
          <a:p>
            <a:pPr marL="742950" lvl="1" indent="-285750">
              <a:buFont typeface="Arial" panose="020B0604020202020204" pitchFamily="34" charset="0"/>
              <a:buChar char="•"/>
            </a:pPr>
            <a:r>
              <a:rPr lang="en-US" sz="2000" dirty="0"/>
              <a:t>Deep Learning</a:t>
            </a:r>
          </a:p>
          <a:p>
            <a:pPr marL="285750" indent="-285750">
              <a:buFont typeface="Arial" panose="020B0604020202020204" pitchFamily="34" charset="0"/>
              <a:buChar char="•"/>
            </a:pPr>
            <a:r>
              <a:rPr lang="en-US" sz="2000" dirty="0"/>
              <a:t>Deployment of </a:t>
            </a:r>
            <a:r>
              <a:rPr lang="en-US" sz="2000"/>
              <a:t>the model</a:t>
            </a:r>
            <a:endParaRPr lang="en-US" sz="2000" dirty="0"/>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p:txBody>
      </p:sp>
      <p:sp>
        <p:nvSpPr>
          <p:cNvPr id="2" name="Footer Placeholder 1">
            <a:extLst>
              <a:ext uri="{FF2B5EF4-FFF2-40B4-BE49-F238E27FC236}">
                <a16:creationId xmlns:a16="http://schemas.microsoft.com/office/drawing/2014/main" id="{AE1FF2A7-3DE7-4D33-B152-069F4BCAA0AE}"/>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EC6A9483-FEFA-4E99-9A09-F4EC4F49D2A5}"/>
              </a:ext>
            </a:extLst>
          </p:cNvPr>
          <p:cNvSpPr>
            <a:spLocks noGrp="1"/>
          </p:cNvSpPr>
          <p:nvPr>
            <p:ph type="sldNum" sz="quarter" idx="12"/>
          </p:nvPr>
        </p:nvSpPr>
        <p:spPr/>
        <p:txBody>
          <a:bodyPr/>
          <a:lstStyle/>
          <a:p>
            <a:fld id="{DC5255E4-8D8D-4D0C-85CA-09D4960285EC}" type="slidenum">
              <a:rPr lang="en-CA" smtClean="0"/>
              <a:t>54</a:t>
            </a:fld>
            <a:endParaRPr lang="en-CA"/>
          </a:p>
        </p:txBody>
      </p:sp>
    </p:spTree>
    <p:extLst>
      <p:ext uri="{BB962C8B-B14F-4D97-AF65-F5344CB8AC3E}">
        <p14:creationId xmlns:p14="http://schemas.microsoft.com/office/powerpoint/2010/main" val="28862640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BF174369-AFA8-44CA-BAE3-31D518CB184D}"/>
              </a:ext>
            </a:extLst>
          </p:cNvPr>
          <p:cNvGraphicFramePr>
            <a:graphicFrameLocks noGrp="1"/>
          </p:cNvGraphicFramePr>
          <p:nvPr>
            <p:extLst>
              <p:ext uri="{D42A27DB-BD31-4B8C-83A1-F6EECF244321}">
                <p14:modId xmlns:p14="http://schemas.microsoft.com/office/powerpoint/2010/main" val="2964315568"/>
              </p:ext>
            </p:extLst>
          </p:nvPr>
        </p:nvGraphicFramePr>
        <p:xfrm>
          <a:off x="838200" y="254920"/>
          <a:ext cx="10515600" cy="6278880"/>
        </p:xfrm>
        <a:graphic>
          <a:graphicData uri="http://schemas.openxmlformats.org/drawingml/2006/table">
            <a:tbl>
              <a:tblPr firstRow="1" bandRow="1">
                <a:tableStyleId>{5C22544A-7EE6-4342-B048-85BDC9FD1C3A}</a:tableStyleId>
              </a:tblPr>
              <a:tblGrid>
                <a:gridCol w="10515600">
                  <a:extLst>
                    <a:ext uri="{9D8B030D-6E8A-4147-A177-3AD203B41FA5}">
                      <a16:colId xmlns:a16="http://schemas.microsoft.com/office/drawing/2014/main" val="3510288886"/>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 / Bibliography</a:t>
                      </a:r>
                      <a:endParaRPr lang="en-CA" dirty="0"/>
                    </a:p>
                  </a:txBody>
                  <a:tcPr/>
                </a:tc>
                <a:extLst>
                  <a:ext uri="{0D108BD9-81ED-4DB2-BD59-A6C34878D82A}">
                    <a16:rowId xmlns:a16="http://schemas.microsoft.com/office/drawing/2014/main" val="2163894249"/>
                  </a:ext>
                </a:extLst>
              </a:tr>
              <a:tr h="131709">
                <a:tc>
                  <a:txBody>
                    <a:bodyPr/>
                    <a:lstStyle/>
                    <a:p>
                      <a:pPr marL="0" lvl="0" indent="0">
                        <a:buFont typeface="+mj-lt"/>
                        <a:buNone/>
                      </a:pPr>
                      <a:r>
                        <a:rPr lang="en-US" sz="1400" b="0" i="0" kern="1200" dirty="0">
                          <a:solidFill>
                            <a:schemeClr val="dk1"/>
                          </a:solidFill>
                          <a:effectLst/>
                          <a:latin typeface="+mn-lt"/>
                          <a:ea typeface="+mn-ea"/>
                          <a:cs typeface="+mn-cs"/>
                        </a:rPr>
                        <a:t>Upasana, Mar. 17, 2017, Imbalanced Data : How to handle Imbalanced Classification Problems</a:t>
                      </a:r>
                      <a:br>
                        <a:rPr lang="en-US" sz="1400" dirty="0"/>
                      </a:br>
                      <a:r>
                        <a:rPr lang="en-US" sz="1400" b="0" i="0" u="none" strike="noStrike" kern="1200" dirty="0">
                          <a:solidFill>
                            <a:schemeClr val="dk1"/>
                          </a:solidFill>
                          <a:effectLst/>
                          <a:latin typeface="+mn-lt"/>
                          <a:ea typeface="+mn-ea"/>
                          <a:cs typeface="+mn-cs"/>
                          <a:hlinkClick r:id="rId3"/>
                        </a:rPr>
                        <a:t>https://www.analyticsvidhya.com/blog/2017/03/imbalanced-data-classification/</a:t>
                      </a:r>
                      <a:endParaRPr lang="en-US" sz="1400" dirty="0"/>
                    </a:p>
                  </a:txBody>
                  <a:tcPr/>
                </a:tc>
                <a:extLst>
                  <a:ext uri="{0D108BD9-81ED-4DB2-BD59-A6C34878D82A}">
                    <a16:rowId xmlns:a16="http://schemas.microsoft.com/office/drawing/2014/main" val="2370029621"/>
                  </a:ext>
                </a:extLst>
              </a:tr>
              <a:tr h="0">
                <a:tc>
                  <a:txBody>
                    <a:bodyPr/>
                    <a:lstStyle/>
                    <a:p>
                      <a:pPr marL="0" lvl="0" indent="0">
                        <a:buFont typeface="+mj-lt"/>
                        <a:buNone/>
                      </a:pPr>
                      <a:r>
                        <a:rPr lang="en-US" sz="1400" b="0" i="0" kern="1200" dirty="0">
                          <a:solidFill>
                            <a:schemeClr val="dk1"/>
                          </a:solidFill>
                          <a:effectLst/>
                          <a:latin typeface="+mn-lt"/>
                          <a:ea typeface="+mn-ea"/>
                          <a:cs typeface="+mn-cs"/>
                        </a:rPr>
                        <a:t>Li, Susan, Feb 19, 2018, Multi-Class Text Classification with Scikit-Learn</a:t>
                      </a:r>
                      <a:br>
                        <a:rPr lang="en-US" sz="1400" dirty="0"/>
                      </a:br>
                      <a:r>
                        <a:rPr lang="en-US" sz="1400" b="0" i="0" u="none" strike="noStrike" kern="1200" dirty="0">
                          <a:solidFill>
                            <a:schemeClr val="dk1"/>
                          </a:solidFill>
                          <a:effectLst/>
                          <a:latin typeface="+mn-lt"/>
                          <a:ea typeface="+mn-ea"/>
                          <a:cs typeface="+mn-cs"/>
                          <a:hlinkClick r:id="rId4"/>
                        </a:rPr>
                        <a:t>https://towardsdatascience.com/multi-class-text-classification-with-scikit-learn-12f1e60e0a9f</a:t>
                      </a:r>
                      <a:endParaRPr lang="en-US" sz="1400" dirty="0"/>
                    </a:p>
                  </a:txBody>
                  <a:tcPr/>
                </a:tc>
                <a:extLst>
                  <a:ext uri="{0D108BD9-81ED-4DB2-BD59-A6C34878D82A}">
                    <a16:rowId xmlns:a16="http://schemas.microsoft.com/office/drawing/2014/main" val="3922965590"/>
                  </a:ext>
                </a:extLst>
              </a:tr>
              <a:tr h="0">
                <a:tc>
                  <a:txBody>
                    <a:bodyPr/>
                    <a:lstStyle/>
                    <a:p>
                      <a:pPr marL="0" lvl="0" indent="0">
                        <a:buFont typeface="+mj-lt"/>
                        <a:buNone/>
                      </a:pPr>
                      <a:r>
                        <a:rPr lang="en-US" sz="1400" b="0" i="0" kern="1200" dirty="0">
                          <a:solidFill>
                            <a:schemeClr val="dk1"/>
                          </a:solidFill>
                          <a:effectLst/>
                          <a:latin typeface="+mn-lt"/>
                          <a:ea typeface="+mn-ea"/>
                          <a:cs typeface="+mn-cs"/>
                        </a:rPr>
                        <a:t>Sarkar, </a:t>
                      </a:r>
                      <a:r>
                        <a:rPr lang="en-US" sz="1400" b="0" i="0" kern="1200" dirty="0" err="1">
                          <a:solidFill>
                            <a:schemeClr val="dk1"/>
                          </a:solidFill>
                          <a:effectLst/>
                          <a:latin typeface="+mn-lt"/>
                          <a:ea typeface="+mn-ea"/>
                          <a:cs typeface="+mn-cs"/>
                        </a:rPr>
                        <a:t>Dipanjan</a:t>
                      </a:r>
                      <a:r>
                        <a:rPr lang="en-US" sz="1400" b="0" i="0" kern="1200" dirty="0">
                          <a:solidFill>
                            <a:schemeClr val="dk1"/>
                          </a:solidFill>
                          <a:effectLst/>
                          <a:latin typeface="+mn-lt"/>
                          <a:ea typeface="+mn-ea"/>
                          <a:cs typeface="+mn-cs"/>
                        </a:rPr>
                        <a:t> (DJ), Jan 6, 2018, Categorical Data, Strategies for working with discrete, categorical data</a:t>
                      </a:r>
                      <a:br>
                        <a:rPr lang="en-US" sz="1400" dirty="0"/>
                      </a:br>
                      <a:r>
                        <a:rPr lang="en-US" sz="1400" b="0" i="0" u="none" strike="noStrike" kern="1200" dirty="0">
                          <a:solidFill>
                            <a:schemeClr val="dk1"/>
                          </a:solidFill>
                          <a:effectLst/>
                          <a:latin typeface="+mn-lt"/>
                          <a:ea typeface="+mn-ea"/>
                          <a:cs typeface="+mn-cs"/>
                          <a:hlinkClick r:id="rId5"/>
                        </a:rPr>
                        <a:t>https://towardsdatascience.com/understanding-feature-engineering-part-2-categorical-data-f54324193e63</a:t>
                      </a:r>
                      <a:endParaRPr lang="en-US" sz="1400" dirty="0"/>
                    </a:p>
                  </a:txBody>
                  <a:tcPr/>
                </a:tc>
                <a:extLst>
                  <a:ext uri="{0D108BD9-81ED-4DB2-BD59-A6C34878D82A}">
                    <a16:rowId xmlns:a16="http://schemas.microsoft.com/office/drawing/2014/main" val="4120445709"/>
                  </a:ext>
                </a:extLst>
              </a:tr>
              <a:tr h="0">
                <a:tc>
                  <a:txBody>
                    <a:bodyPr/>
                    <a:lstStyle/>
                    <a:p>
                      <a:pPr marL="0" lvl="0" indent="0">
                        <a:buFont typeface="+mj-lt"/>
                        <a:buNone/>
                      </a:pPr>
                      <a:r>
                        <a:rPr lang="en-US" sz="1400" b="0" i="0" kern="1200" dirty="0" err="1">
                          <a:solidFill>
                            <a:schemeClr val="dk1"/>
                          </a:solidFill>
                          <a:effectLst/>
                          <a:latin typeface="+mn-lt"/>
                          <a:ea typeface="+mn-ea"/>
                          <a:cs typeface="+mn-cs"/>
                        </a:rPr>
                        <a:t>Jaadi</a:t>
                      </a:r>
                      <a:r>
                        <a:rPr lang="en-US" sz="1400" b="0" i="0" kern="1200" dirty="0">
                          <a:solidFill>
                            <a:schemeClr val="dk1"/>
                          </a:solidFill>
                          <a:effectLst/>
                          <a:latin typeface="+mn-lt"/>
                          <a:ea typeface="+mn-ea"/>
                          <a:cs typeface="+mn-cs"/>
                        </a:rPr>
                        <a:t>, Zakaria, September 4, 2019, Updated: February 24, 2020, A Step By Step Explanation Of Principal Component Analysis</a:t>
                      </a:r>
                      <a:br>
                        <a:rPr lang="en-US" sz="1400" dirty="0"/>
                      </a:br>
                      <a:r>
                        <a:rPr lang="en-US" sz="1400" b="0" i="0" u="sng" kern="1200" dirty="0">
                          <a:solidFill>
                            <a:schemeClr val="dk1"/>
                          </a:solidFill>
                          <a:effectLst/>
                          <a:latin typeface="+mn-lt"/>
                          <a:ea typeface="+mn-ea"/>
                          <a:cs typeface="+mn-cs"/>
                          <a:hlinkClick r:id="rId6"/>
                        </a:rPr>
                        <a:t>https://builtin.com/data-science/step-step-explanation-principal-component-analysis</a:t>
                      </a:r>
                      <a:endParaRPr lang="en-US" sz="1400" dirty="0"/>
                    </a:p>
                  </a:txBody>
                  <a:tcPr/>
                </a:tc>
                <a:extLst>
                  <a:ext uri="{0D108BD9-81ED-4DB2-BD59-A6C34878D82A}">
                    <a16:rowId xmlns:a16="http://schemas.microsoft.com/office/drawing/2014/main" val="2959503930"/>
                  </a:ext>
                </a:extLst>
              </a:tr>
              <a:tr h="0">
                <a:tc>
                  <a:txBody>
                    <a:bodyPr/>
                    <a:lstStyle/>
                    <a:p>
                      <a:pPr marL="0" lvl="0" indent="0">
                        <a:buFont typeface="+mj-lt"/>
                        <a:buNone/>
                      </a:pPr>
                      <a:r>
                        <a:rPr lang="en-US" sz="1400" b="0" i="0" kern="1200" dirty="0">
                          <a:solidFill>
                            <a:schemeClr val="dk1"/>
                          </a:solidFill>
                          <a:effectLst/>
                          <a:latin typeface="+mn-lt"/>
                          <a:ea typeface="+mn-ea"/>
                          <a:cs typeface="+mn-cs"/>
                        </a:rPr>
                        <a:t>Powell, Victor, </a:t>
                      </a:r>
                      <a:r>
                        <a:rPr lang="en-US" sz="1400" b="0" i="0" kern="1200" dirty="0" err="1">
                          <a:solidFill>
                            <a:schemeClr val="dk1"/>
                          </a:solidFill>
                          <a:effectLst/>
                          <a:latin typeface="+mn-lt"/>
                          <a:ea typeface="+mn-ea"/>
                          <a:cs typeface="+mn-cs"/>
                        </a:rPr>
                        <a:t>Lehe</a:t>
                      </a:r>
                      <a:r>
                        <a:rPr lang="en-US" sz="1400" b="0" i="0" kern="1200" dirty="0">
                          <a:solidFill>
                            <a:schemeClr val="dk1"/>
                          </a:solidFill>
                          <a:effectLst/>
                          <a:latin typeface="+mn-lt"/>
                          <a:ea typeface="+mn-ea"/>
                          <a:cs typeface="+mn-cs"/>
                        </a:rPr>
                        <a:t>, Lewis, Principal Component Analysis, Explained Visually</a:t>
                      </a:r>
                      <a:br>
                        <a:rPr lang="en-US" sz="1400" dirty="0"/>
                      </a:br>
                      <a:r>
                        <a:rPr lang="en-US" sz="1400" b="0" i="0" u="none" strike="noStrike" kern="1200" dirty="0">
                          <a:solidFill>
                            <a:schemeClr val="dk1"/>
                          </a:solidFill>
                          <a:effectLst/>
                          <a:latin typeface="+mn-lt"/>
                          <a:ea typeface="+mn-ea"/>
                          <a:cs typeface="+mn-cs"/>
                          <a:hlinkClick r:id="rId7"/>
                        </a:rPr>
                        <a:t>https://setosa.io/ev/principal-component-analysis/</a:t>
                      </a:r>
                      <a:endParaRPr lang="en-US" sz="1400" dirty="0"/>
                    </a:p>
                  </a:txBody>
                  <a:tcPr/>
                </a:tc>
                <a:extLst>
                  <a:ext uri="{0D108BD9-81ED-4DB2-BD59-A6C34878D82A}">
                    <a16:rowId xmlns:a16="http://schemas.microsoft.com/office/drawing/2014/main" val="966085499"/>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scikit-learn 0.22.2, Receiver Operating Characteristic (ROC)</a:t>
                      </a:r>
                      <a:br>
                        <a:rPr lang="en-US" sz="1400" dirty="0"/>
                      </a:br>
                      <a:r>
                        <a:rPr lang="en-US" sz="1400" b="0" i="0" u="none" strike="noStrike" kern="1200" dirty="0">
                          <a:solidFill>
                            <a:schemeClr val="dk1"/>
                          </a:solidFill>
                          <a:effectLst/>
                          <a:latin typeface="+mn-lt"/>
                          <a:ea typeface="+mn-ea"/>
                          <a:cs typeface="+mn-cs"/>
                          <a:hlinkClick r:id="rId8"/>
                        </a:rPr>
                        <a:t>https://scikit-learn.org/stable/auto_examples/model_selection/plot_roc.html</a:t>
                      </a:r>
                      <a:endParaRPr lang="en-US" sz="1400" dirty="0"/>
                    </a:p>
                  </a:txBody>
                  <a:tcPr/>
                </a:tc>
                <a:extLst>
                  <a:ext uri="{0D108BD9-81ED-4DB2-BD59-A6C34878D82A}">
                    <a16:rowId xmlns:a16="http://schemas.microsoft.com/office/drawing/2014/main" val="3530289822"/>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err="1">
                          <a:solidFill>
                            <a:schemeClr val="dk1"/>
                          </a:solidFill>
                          <a:effectLst/>
                          <a:latin typeface="+mn-lt"/>
                          <a:ea typeface="+mn-ea"/>
                          <a:cs typeface="+mn-cs"/>
                        </a:rPr>
                        <a:t>Vallantin</a:t>
                      </a:r>
                      <a:r>
                        <a:rPr lang="en-US" sz="1400" b="0" i="0" kern="1200" dirty="0">
                          <a:solidFill>
                            <a:schemeClr val="dk1"/>
                          </a:solidFill>
                          <a:effectLst/>
                          <a:latin typeface="+mn-lt"/>
                          <a:ea typeface="+mn-ea"/>
                          <a:cs typeface="+mn-cs"/>
                        </a:rPr>
                        <a:t>, Lima, Oct 9, 2018, Metrics to measure machine learning model performance</a:t>
                      </a:r>
                      <a:br>
                        <a:rPr lang="en-US" sz="1400" dirty="0"/>
                      </a:br>
                      <a:r>
                        <a:rPr lang="en-US" sz="1400" b="0" i="0" u="none" strike="noStrike" kern="1200" dirty="0">
                          <a:solidFill>
                            <a:schemeClr val="dk1"/>
                          </a:solidFill>
                          <a:effectLst/>
                          <a:latin typeface="+mn-lt"/>
                          <a:ea typeface="+mn-ea"/>
                          <a:cs typeface="+mn-cs"/>
                          <a:hlinkClick r:id="rId9"/>
                        </a:rPr>
                        <a:t>https://medium.com/@limavallantin/metrics-to-measure-machine-learning-model-performance-e8c963665476</a:t>
                      </a:r>
                      <a:endParaRPr lang="en-US" sz="1400" dirty="0"/>
                    </a:p>
                  </a:txBody>
                  <a:tcPr/>
                </a:tc>
                <a:extLst>
                  <a:ext uri="{0D108BD9-81ED-4DB2-BD59-A6C34878D82A}">
                    <a16:rowId xmlns:a16="http://schemas.microsoft.com/office/drawing/2014/main" val="3173459300"/>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Borges, </a:t>
                      </a:r>
                      <a:r>
                        <a:rPr lang="en-US" sz="1400" b="0" i="0" kern="1200" dirty="0" err="1">
                          <a:solidFill>
                            <a:schemeClr val="dk1"/>
                          </a:solidFill>
                          <a:effectLst/>
                          <a:latin typeface="+mn-lt"/>
                          <a:ea typeface="+mn-ea"/>
                          <a:cs typeface="+mn-cs"/>
                        </a:rPr>
                        <a:t>Diogo</a:t>
                      </a:r>
                      <a:r>
                        <a:rPr lang="en-US" sz="1400" b="0" i="0" kern="1200" dirty="0">
                          <a:solidFill>
                            <a:schemeClr val="dk1"/>
                          </a:solidFill>
                          <a:effectLst/>
                          <a:latin typeface="+mn-lt"/>
                          <a:ea typeface="+mn-ea"/>
                          <a:cs typeface="+mn-cs"/>
                        </a:rPr>
                        <a:t> Menezes Jan. 2019, Ensemble Learning: 5 Main Approaches</a:t>
                      </a:r>
                      <a:br>
                        <a:rPr lang="en-US" sz="1400" dirty="0"/>
                      </a:br>
                      <a:r>
                        <a:rPr lang="en-US" sz="1400" b="0" i="0" u="none" strike="noStrike" kern="1200" dirty="0">
                          <a:solidFill>
                            <a:schemeClr val="dk1"/>
                          </a:solidFill>
                          <a:effectLst/>
                          <a:latin typeface="+mn-lt"/>
                          <a:ea typeface="+mn-ea"/>
                          <a:cs typeface="+mn-cs"/>
                          <a:hlinkClick r:id="rId10"/>
                        </a:rPr>
                        <a:t>https://www.kdnuggets.com/2019/01/ensemble-learning-5-main-approaches.html</a:t>
                      </a:r>
                      <a:endParaRPr lang="en-US" sz="1400" dirty="0"/>
                    </a:p>
                  </a:txBody>
                  <a:tcPr/>
                </a:tc>
                <a:extLst>
                  <a:ext uri="{0D108BD9-81ED-4DB2-BD59-A6C34878D82A}">
                    <a16:rowId xmlns:a16="http://schemas.microsoft.com/office/drawing/2014/main" val="1542871611"/>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err="1">
                          <a:solidFill>
                            <a:schemeClr val="dk1"/>
                          </a:solidFill>
                          <a:effectLst/>
                          <a:latin typeface="+mn-lt"/>
                          <a:ea typeface="+mn-ea"/>
                          <a:cs typeface="+mn-cs"/>
                        </a:rPr>
                        <a:t>Smolyakov</a:t>
                      </a:r>
                      <a:r>
                        <a:rPr lang="en-US" sz="1400" b="0" i="0" kern="1200" dirty="0">
                          <a:solidFill>
                            <a:schemeClr val="dk1"/>
                          </a:solidFill>
                          <a:effectLst/>
                          <a:latin typeface="+mn-lt"/>
                          <a:ea typeface="+mn-ea"/>
                          <a:cs typeface="+mn-cs"/>
                        </a:rPr>
                        <a:t>, Vadim, Aug. ,22, 2017, Ensemble Learning to Improve Machine Learning Results,</a:t>
                      </a:r>
                      <a:br>
                        <a:rPr lang="en-US" sz="1400" dirty="0"/>
                      </a:br>
                      <a:r>
                        <a:rPr lang="en-US" sz="1400" b="0" i="0" u="none" strike="noStrike" kern="1200" dirty="0">
                          <a:solidFill>
                            <a:schemeClr val="dk1"/>
                          </a:solidFill>
                          <a:effectLst/>
                          <a:latin typeface="+mn-lt"/>
                          <a:ea typeface="+mn-ea"/>
                          <a:cs typeface="+mn-cs"/>
                          <a:hlinkClick r:id="rId11"/>
                        </a:rPr>
                        <a:t>https://blog.statsbot.co/ensemble-learning-d1dcd548e936</a:t>
                      </a:r>
                      <a:endParaRPr lang="en-US" sz="1400" dirty="0"/>
                    </a:p>
                  </a:txBody>
                  <a:tcPr/>
                </a:tc>
                <a:extLst>
                  <a:ext uri="{0D108BD9-81ED-4DB2-BD59-A6C34878D82A}">
                    <a16:rowId xmlns:a16="http://schemas.microsoft.com/office/drawing/2014/main" val="3027813962"/>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err="1">
                          <a:solidFill>
                            <a:schemeClr val="dk1"/>
                          </a:solidFill>
                          <a:effectLst/>
                          <a:latin typeface="+mn-lt"/>
                          <a:ea typeface="+mn-ea"/>
                          <a:cs typeface="+mn-cs"/>
                        </a:rPr>
                        <a:t>Koehrsen</a:t>
                      </a:r>
                      <a:r>
                        <a:rPr lang="en-US" sz="1400" b="0" i="0" kern="1200" dirty="0">
                          <a:solidFill>
                            <a:schemeClr val="dk1"/>
                          </a:solidFill>
                          <a:effectLst/>
                          <a:latin typeface="+mn-lt"/>
                          <a:ea typeface="+mn-ea"/>
                          <a:cs typeface="+mn-cs"/>
                        </a:rPr>
                        <a:t>, Will, May 18, 2018, A Complete Machine Learning Walk-Through in Python: Part Three, Interpreting a machine learning model and presenting results</a:t>
                      </a:r>
                      <a:br>
                        <a:rPr lang="en-US" sz="1400" dirty="0"/>
                      </a:br>
                      <a:r>
                        <a:rPr lang="en-US" sz="1400" b="0" i="0" u="none" strike="noStrike" kern="1200" dirty="0">
                          <a:solidFill>
                            <a:schemeClr val="dk1"/>
                          </a:solidFill>
                          <a:effectLst/>
                          <a:latin typeface="+mn-lt"/>
                          <a:ea typeface="+mn-ea"/>
                          <a:cs typeface="+mn-cs"/>
                          <a:hlinkClick r:id="rId12"/>
                        </a:rPr>
                        <a:t>https://towardsdatascience.com/a-complete-machine-learning-walk-through-in-python-part-three-388834e8804b</a:t>
                      </a:r>
                      <a:endParaRPr lang="en-US" sz="1400" dirty="0"/>
                    </a:p>
                  </a:txBody>
                  <a:tcPr/>
                </a:tc>
                <a:extLst>
                  <a:ext uri="{0D108BD9-81ED-4DB2-BD59-A6C34878D82A}">
                    <a16:rowId xmlns:a16="http://schemas.microsoft.com/office/drawing/2014/main" val="1242444146"/>
                  </a:ext>
                </a:extLst>
              </a:tr>
              <a:tr h="0">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err="1">
                          <a:solidFill>
                            <a:schemeClr val="dk1"/>
                          </a:solidFill>
                          <a:effectLst/>
                          <a:latin typeface="+mn-lt"/>
                          <a:ea typeface="+mn-ea"/>
                          <a:cs typeface="+mn-cs"/>
                        </a:rPr>
                        <a:t>Hulstaert</a:t>
                      </a:r>
                      <a:r>
                        <a:rPr lang="en-US" sz="1400" b="0" i="0" kern="1200" dirty="0">
                          <a:solidFill>
                            <a:schemeClr val="dk1"/>
                          </a:solidFill>
                          <a:effectLst/>
                          <a:latin typeface="+mn-lt"/>
                          <a:ea typeface="+mn-ea"/>
                          <a:cs typeface="+mn-cs"/>
                        </a:rPr>
                        <a:t>, Lars, Feb 20, 2018, Interpreting machine learning models</a:t>
                      </a:r>
                      <a:br>
                        <a:rPr lang="en-US" sz="1400" dirty="0"/>
                      </a:br>
                      <a:r>
                        <a:rPr lang="en-US" sz="1400" b="0" i="0" u="none" strike="noStrike" kern="1200" dirty="0">
                          <a:solidFill>
                            <a:schemeClr val="dk1"/>
                          </a:solidFill>
                          <a:effectLst/>
                          <a:latin typeface="+mn-lt"/>
                          <a:ea typeface="+mn-ea"/>
                          <a:cs typeface="+mn-cs"/>
                          <a:hlinkClick r:id="rId13"/>
                        </a:rPr>
                        <a:t>https://towardsdatascience.com/interpretability-in-machine-learning-70c30694a05f</a:t>
                      </a:r>
                      <a:endParaRPr lang="en-US" sz="1400" dirty="0"/>
                    </a:p>
                  </a:txBody>
                  <a:tcPr/>
                </a:tc>
                <a:extLst>
                  <a:ext uri="{0D108BD9-81ED-4DB2-BD59-A6C34878D82A}">
                    <a16:rowId xmlns:a16="http://schemas.microsoft.com/office/drawing/2014/main" val="1608182627"/>
                  </a:ext>
                </a:extLst>
              </a:tr>
            </a:tbl>
          </a:graphicData>
        </a:graphic>
      </p:graphicFrame>
      <p:sp>
        <p:nvSpPr>
          <p:cNvPr id="2" name="Footer Placeholder 1">
            <a:extLst>
              <a:ext uri="{FF2B5EF4-FFF2-40B4-BE49-F238E27FC236}">
                <a16:creationId xmlns:a16="http://schemas.microsoft.com/office/drawing/2014/main" id="{A43F2E44-5A96-4E75-A706-43D4C7CD66CB}"/>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1F46EE20-53AB-4169-A24A-7F71F264DA0E}"/>
              </a:ext>
            </a:extLst>
          </p:cNvPr>
          <p:cNvSpPr>
            <a:spLocks noGrp="1"/>
          </p:cNvSpPr>
          <p:nvPr>
            <p:ph type="sldNum" sz="quarter" idx="12"/>
          </p:nvPr>
        </p:nvSpPr>
        <p:spPr/>
        <p:txBody>
          <a:bodyPr/>
          <a:lstStyle/>
          <a:p>
            <a:fld id="{DC5255E4-8D8D-4D0C-85CA-09D4960285EC}" type="slidenum">
              <a:rPr lang="en-CA" smtClean="0"/>
              <a:t>55</a:t>
            </a:fld>
            <a:endParaRPr lang="en-CA"/>
          </a:p>
        </p:txBody>
      </p:sp>
    </p:spTree>
    <p:extLst>
      <p:ext uri="{BB962C8B-B14F-4D97-AF65-F5344CB8AC3E}">
        <p14:creationId xmlns:p14="http://schemas.microsoft.com/office/powerpoint/2010/main" val="1262891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BF174369-AFA8-44CA-BAE3-31D518CB184D}"/>
              </a:ext>
            </a:extLst>
          </p:cNvPr>
          <p:cNvGraphicFramePr>
            <a:graphicFrameLocks noGrp="1"/>
          </p:cNvGraphicFramePr>
          <p:nvPr>
            <p:extLst>
              <p:ext uri="{D42A27DB-BD31-4B8C-83A1-F6EECF244321}">
                <p14:modId xmlns:p14="http://schemas.microsoft.com/office/powerpoint/2010/main" val="898717215"/>
              </p:ext>
            </p:extLst>
          </p:nvPr>
        </p:nvGraphicFramePr>
        <p:xfrm>
          <a:off x="838200" y="240632"/>
          <a:ext cx="10515600" cy="6583680"/>
        </p:xfrm>
        <a:graphic>
          <a:graphicData uri="http://schemas.openxmlformats.org/drawingml/2006/table">
            <a:tbl>
              <a:tblPr firstRow="1" bandRow="1">
                <a:tableStyleId>{5C22544A-7EE6-4342-B048-85BDC9FD1C3A}</a:tableStyleId>
              </a:tblPr>
              <a:tblGrid>
                <a:gridCol w="10515600">
                  <a:extLst>
                    <a:ext uri="{9D8B030D-6E8A-4147-A177-3AD203B41FA5}">
                      <a16:colId xmlns:a16="http://schemas.microsoft.com/office/drawing/2014/main" val="3510288886"/>
                    </a:ext>
                  </a:extLst>
                </a:gridCol>
              </a:tblGrid>
              <a:tr h="16435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 / Bibliography</a:t>
                      </a:r>
                      <a:endParaRPr lang="en-CA" dirty="0"/>
                    </a:p>
                  </a:txBody>
                  <a:tcPr/>
                </a:tc>
                <a:extLst>
                  <a:ext uri="{0D108BD9-81ED-4DB2-BD59-A6C34878D82A}">
                    <a16:rowId xmlns:a16="http://schemas.microsoft.com/office/drawing/2014/main" val="2163894249"/>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Ma, Edward, Jul 29, 2018, 3 ways to </a:t>
                      </a:r>
                      <a:r>
                        <a:rPr lang="en-US" sz="1400" b="0" i="0" kern="1200" dirty="0" err="1">
                          <a:solidFill>
                            <a:schemeClr val="dk1"/>
                          </a:solidFill>
                          <a:effectLst/>
                          <a:latin typeface="+mn-lt"/>
                          <a:ea typeface="+mn-ea"/>
                          <a:cs typeface="+mn-cs"/>
                        </a:rPr>
                        <a:t>interpretate</a:t>
                      </a:r>
                      <a:r>
                        <a:rPr lang="en-US" sz="1400" b="0" i="0" kern="1200" dirty="0">
                          <a:solidFill>
                            <a:schemeClr val="dk1"/>
                          </a:solidFill>
                          <a:effectLst/>
                          <a:latin typeface="+mn-lt"/>
                          <a:ea typeface="+mn-ea"/>
                          <a:cs typeface="+mn-cs"/>
                        </a:rPr>
                        <a:t> your NLP model to management and customer</a:t>
                      </a:r>
                      <a:br>
                        <a:rPr lang="en-US" sz="1400" dirty="0"/>
                      </a:br>
                      <a:r>
                        <a:rPr lang="en-US" sz="1400" b="0" i="0" u="none" strike="noStrike" kern="1200" dirty="0">
                          <a:solidFill>
                            <a:schemeClr val="dk1"/>
                          </a:solidFill>
                          <a:effectLst/>
                          <a:latin typeface="+mn-lt"/>
                          <a:ea typeface="+mn-ea"/>
                          <a:cs typeface="+mn-cs"/>
                          <a:hlinkClick r:id="rId3"/>
                        </a:rPr>
                        <a:t>https://towardsdatascience.com/3-ways-to-interpretate-your-nlp-model-to-management-and-customer-5428bc07ce15</a:t>
                      </a:r>
                      <a:endParaRPr lang="en-US" sz="1400" dirty="0"/>
                    </a:p>
                  </a:txBody>
                  <a:tcPr/>
                </a:tc>
                <a:extLst>
                  <a:ext uri="{0D108BD9-81ED-4DB2-BD59-A6C34878D82A}">
                    <a16:rowId xmlns:a16="http://schemas.microsoft.com/office/drawing/2014/main" val="1936330390"/>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Li, Susan, Jul 3, 2019, Explain NLP models with LIME &amp; SHAP, Interpretation for Text Classification</a:t>
                      </a:r>
                      <a:br>
                        <a:rPr lang="en-US" sz="1400" dirty="0"/>
                      </a:br>
                      <a:r>
                        <a:rPr lang="en-US" sz="1400" b="0" i="0" u="none" strike="noStrike" kern="1200" dirty="0">
                          <a:solidFill>
                            <a:schemeClr val="dk1"/>
                          </a:solidFill>
                          <a:effectLst/>
                          <a:latin typeface="+mn-lt"/>
                          <a:ea typeface="+mn-ea"/>
                          <a:cs typeface="+mn-cs"/>
                          <a:hlinkClick r:id="rId4"/>
                        </a:rPr>
                        <a:t>https://towardsdatascience.com/explain-nlp-models-with-lime-shap-5c5a9f84d59b</a:t>
                      </a:r>
                      <a:endParaRPr lang="en-US" sz="1400" dirty="0"/>
                    </a:p>
                  </a:txBody>
                  <a:tcPr/>
                </a:tc>
                <a:extLst>
                  <a:ext uri="{0D108BD9-81ED-4DB2-BD59-A6C34878D82A}">
                    <a16:rowId xmlns:a16="http://schemas.microsoft.com/office/drawing/2014/main" val="903569854"/>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scikit-learn 0.23.0, 3.2. Tuning the hyper-parameters of an estimator</a:t>
                      </a:r>
                      <a:br>
                        <a:rPr lang="en-US" sz="1400" dirty="0"/>
                      </a:br>
                      <a:r>
                        <a:rPr lang="en-US" sz="1400" b="0" i="0" u="none" strike="noStrike" kern="1200" dirty="0">
                          <a:solidFill>
                            <a:schemeClr val="dk1"/>
                          </a:solidFill>
                          <a:effectLst/>
                          <a:latin typeface="+mn-lt"/>
                          <a:ea typeface="+mn-ea"/>
                          <a:cs typeface="+mn-cs"/>
                          <a:hlinkClick r:id="rId5"/>
                        </a:rPr>
                        <a:t>https://scikit-learn.org/stable/modules/grid_search.html#grid-search</a:t>
                      </a:r>
                      <a:endParaRPr lang="en-US" sz="1400" dirty="0"/>
                    </a:p>
                  </a:txBody>
                  <a:tcPr/>
                </a:tc>
                <a:extLst>
                  <a:ext uri="{0D108BD9-81ED-4DB2-BD59-A6C34878D82A}">
                    <a16:rowId xmlns:a16="http://schemas.microsoft.com/office/drawing/2014/main" val="3544355223"/>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CA" sz="1400" b="0" i="0" kern="1200" dirty="0">
                          <a:solidFill>
                            <a:schemeClr val="dk1"/>
                          </a:solidFill>
                          <a:effectLst/>
                          <a:latin typeface="+mn-lt"/>
                          <a:ea typeface="+mn-ea"/>
                          <a:cs typeface="+mn-cs"/>
                        </a:rPr>
                        <a:t>NLP in Python - </a:t>
                      </a:r>
                      <a:r>
                        <a:rPr lang="en-CA" sz="1400" b="0" i="0" kern="1200" dirty="0" err="1">
                          <a:solidFill>
                            <a:schemeClr val="dk1"/>
                          </a:solidFill>
                          <a:effectLst/>
                          <a:latin typeface="+mn-lt"/>
                          <a:ea typeface="+mn-ea"/>
                          <a:cs typeface="+mn-cs"/>
                        </a:rPr>
                        <a:t>Quickstart</a:t>
                      </a:r>
                      <a:r>
                        <a:rPr lang="en-CA" sz="1400" b="0" i="0" kern="1200" dirty="0">
                          <a:solidFill>
                            <a:schemeClr val="dk1"/>
                          </a:solidFill>
                          <a:effectLst/>
                          <a:latin typeface="+mn-lt"/>
                          <a:ea typeface="+mn-ea"/>
                          <a:cs typeface="+mn-cs"/>
                        </a:rPr>
                        <a:t> Guide</a:t>
                      </a:r>
                      <a:br>
                        <a:rPr lang="en-CA" sz="1400" dirty="0"/>
                      </a:br>
                      <a:r>
                        <a:rPr lang="en-CA" sz="1400" b="0" i="0" u="none" strike="noStrike" kern="1200" dirty="0">
                          <a:solidFill>
                            <a:schemeClr val="dk1"/>
                          </a:solidFill>
                          <a:effectLst/>
                          <a:latin typeface="+mn-lt"/>
                          <a:ea typeface="+mn-ea"/>
                          <a:cs typeface="+mn-cs"/>
                          <a:hlinkClick r:id="rId6"/>
                        </a:rPr>
                        <a:t>https://github.com/NirantK/nlp-python-deep-learning</a:t>
                      </a:r>
                      <a:endParaRPr lang="en-US" sz="1400" dirty="0"/>
                    </a:p>
                  </a:txBody>
                  <a:tcPr/>
                </a:tc>
                <a:extLst>
                  <a:ext uri="{0D108BD9-81ED-4DB2-BD59-A6C34878D82A}">
                    <a16:rowId xmlns:a16="http://schemas.microsoft.com/office/drawing/2014/main" val="1656423741"/>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Kessler, Jason, Beautiful visualizations of how language differs among document types.</a:t>
                      </a:r>
                      <a:br>
                        <a:rPr lang="en-US" sz="1400" dirty="0"/>
                      </a:br>
                      <a:r>
                        <a:rPr lang="en-US" sz="1400" b="0" i="0" u="none" strike="noStrike" kern="1200" dirty="0">
                          <a:solidFill>
                            <a:schemeClr val="dk1"/>
                          </a:solidFill>
                          <a:effectLst/>
                          <a:latin typeface="+mn-lt"/>
                          <a:ea typeface="+mn-ea"/>
                          <a:cs typeface="+mn-cs"/>
                          <a:hlinkClick r:id="rId7"/>
                        </a:rPr>
                        <a:t>https://github.com/JasonKessler/scattertext</a:t>
                      </a:r>
                      <a:endParaRPr lang="en-US" sz="1400" dirty="0"/>
                    </a:p>
                  </a:txBody>
                  <a:tcPr/>
                </a:tc>
                <a:extLst>
                  <a:ext uri="{0D108BD9-81ED-4DB2-BD59-A6C34878D82A}">
                    <a16:rowId xmlns:a16="http://schemas.microsoft.com/office/drawing/2014/main" val="3472110159"/>
                  </a:ext>
                </a:extLst>
              </a:tr>
              <a:tr h="287612">
                <a:tc>
                  <a:txBody>
                    <a:bodyPr/>
                    <a:lstStyle/>
                    <a:p>
                      <a:pPr marL="0" lvl="0" indent="0">
                        <a:buFont typeface="+mj-lt"/>
                        <a:buNone/>
                      </a:pPr>
                      <a:r>
                        <a:rPr lang="en-US" sz="1400" b="0" i="0" kern="1200" dirty="0">
                          <a:solidFill>
                            <a:schemeClr val="dk1"/>
                          </a:solidFill>
                          <a:effectLst/>
                          <a:latin typeface="+mn-lt"/>
                          <a:ea typeface="+mn-ea"/>
                          <a:cs typeface="+mn-cs"/>
                        </a:rPr>
                        <a:t>Seaborn, 0.10.1, Building structured multi-plot grids</a:t>
                      </a:r>
                      <a:br>
                        <a:rPr lang="en-US" sz="1400" dirty="0"/>
                      </a:br>
                      <a:r>
                        <a:rPr lang="en-US" sz="1400" b="0" i="0" u="none" strike="noStrike" kern="1200" dirty="0">
                          <a:solidFill>
                            <a:schemeClr val="dk1"/>
                          </a:solidFill>
                          <a:effectLst/>
                          <a:latin typeface="+mn-lt"/>
                          <a:ea typeface="+mn-ea"/>
                          <a:cs typeface="+mn-cs"/>
                          <a:hlinkClick r:id="rId8"/>
                        </a:rPr>
                        <a:t>https://seaborn.pydata.org/tutorial/axis_grids.html</a:t>
                      </a:r>
                      <a:endParaRPr lang="en-US" sz="1400" dirty="0"/>
                    </a:p>
                  </a:txBody>
                  <a:tcPr/>
                </a:tc>
                <a:extLst>
                  <a:ext uri="{0D108BD9-81ED-4DB2-BD59-A6C34878D82A}">
                    <a16:rowId xmlns:a16="http://schemas.microsoft.com/office/drawing/2014/main" val="3911376625"/>
                  </a:ext>
                </a:extLst>
              </a:tr>
              <a:tr h="287612">
                <a:tc>
                  <a:txBody>
                    <a:bodyPr/>
                    <a:lstStyle/>
                    <a:p>
                      <a:pPr marL="0" lvl="0" indent="0">
                        <a:buFont typeface="+mj-lt"/>
                        <a:buNone/>
                      </a:pPr>
                      <a:r>
                        <a:rPr lang="en-US" sz="1400" b="0" i="0" kern="1200" dirty="0" err="1">
                          <a:solidFill>
                            <a:schemeClr val="dk1"/>
                          </a:solidFill>
                          <a:effectLst/>
                          <a:latin typeface="+mn-lt"/>
                          <a:ea typeface="+mn-ea"/>
                          <a:cs typeface="+mn-cs"/>
                        </a:rPr>
                        <a:t>AlammarThe</a:t>
                      </a:r>
                      <a:r>
                        <a:rPr lang="en-US" sz="1400" b="0" i="0" kern="1200" dirty="0">
                          <a:solidFill>
                            <a:schemeClr val="dk1"/>
                          </a:solidFill>
                          <a:effectLst/>
                          <a:latin typeface="+mn-lt"/>
                          <a:ea typeface="+mn-ea"/>
                          <a:cs typeface="+mn-cs"/>
                        </a:rPr>
                        <a:t>, Jay, Dec. 3, 2018, Illustrated BERT, </a:t>
                      </a:r>
                      <a:r>
                        <a:rPr lang="en-US" sz="1400" b="0" i="0" kern="1200" dirty="0" err="1">
                          <a:solidFill>
                            <a:schemeClr val="dk1"/>
                          </a:solidFill>
                          <a:effectLst/>
                          <a:latin typeface="+mn-lt"/>
                          <a:ea typeface="+mn-ea"/>
                          <a:cs typeface="+mn-cs"/>
                        </a:rPr>
                        <a:t>ELMo</a:t>
                      </a:r>
                      <a:r>
                        <a:rPr lang="en-US" sz="1400" b="0" i="0" kern="1200" dirty="0">
                          <a:solidFill>
                            <a:schemeClr val="dk1"/>
                          </a:solidFill>
                          <a:effectLst/>
                          <a:latin typeface="+mn-lt"/>
                          <a:ea typeface="+mn-ea"/>
                          <a:cs typeface="+mn-cs"/>
                        </a:rPr>
                        <a:t>, and co. (How NLP Cracked Transfer Learning)</a:t>
                      </a:r>
                      <a:br>
                        <a:rPr lang="en-US" sz="1400" dirty="0"/>
                      </a:br>
                      <a:r>
                        <a:rPr lang="en-US" sz="1400" b="0" i="0" u="none" strike="noStrike" kern="1200" dirty="0">
                          <a:solidFill>
                            <a:schemeClr val="dk1"/>
                          </a:solidFill>
                          <a:effectLst/>
                          <a:latin typeface="+mn-lt"/>
                          <a:ea typeface="+mn-ea"/>
                          <a:cs typeface="+mn-cs"/>
                          <a:hlinkClick r:id="rId9"/>
                        </a:rPr>
                        <a:t>https://jalammar.github.io/illustrated-bert/</a:t>
                      </a:r>
                      <a:endParaRPr lang="en-US" sz="1400" dirty="0"/>
                    </a:p>
                  </a:txBody>
                  <a:tcPr/>
                </a:tc>
                <a:extLst>
                  <a:ext uri="{0D108BD9-81ED-4DB2-BD59-A6C34878D82A}">
                    <a16:rowId xmlns:a16="http://schemas.microsoft.com/office/drawing/2014/main" val="433629478"/>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400" dirty="0"/>
                        <a:t>Brownlee, Jason, May 20, 2016, Feature Selection For Machine Learning in Python</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CA" sz="1400" dirty="0">
                          <a:hlinkClick r:id="rId10"/>
                        </a:rPr>
                        <a:t>https://machinelearningmastery.com/feature-selection-machine-learning-python/</a:t>
                      </a:r>
                      <a:endParaRPr lang="en-US" sz="1400" dirty="0"/>
                    </a:p>
                  </a:txBody>
                  <a:tcPr/>
                </a:tc>
                <a:extLst>
                  <a:ext uri="{0D108BD9-81ED-4DB2-BD59-A6C34878D82A}">
                    <a16:rowId xmlns:a16="http://schemas.microsoft.com/office/drawing/2014/main" val="4278475558"/>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t>Brownlee, Jason, July 14, 2014, Feature Selection in Python with Scikit-Learn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CA" sz="1400" dirty="0">
                          <a:hlinkClick r:id="rId11"/>
                        </a:rPr>
                        <a:t>https://machinelearningmastery.com/feature-selection-in-python-with-scikit-learn/</a:t>
                      </a:r>
                      <a:endParaRPr lang="en-US" sz="1400" dirty="0"/>
                    </a:p>
                  </a:txBody>
                  <a:tcPr/>
                </a:tc>
                <a:extLst>
                  <a:ext uri="{0D108BD9-81ED-4DB2-BD59-A6C34878D82A}">
                    <a16:rowId xmlns:a16="http://schemas.microsoft.com/office/drawing/2014/main" val="2371507403"/>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t>BY DATAFLAIR TEAM · UPDATED · OCTOBER 4, 2019</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CA" sz="1400" dirty="0">
                          <a:hlinkClick r:id="rId12"/>
                        </a:rPr>
                        <a:t>https://data-flair.training/blogs/machine-learning-classification-algorithms/</a:t>
                      </a:r>
                      <a:endParaRPr lang="en-US" sz="1400" dirty="0"/>
                    </a:p>
                  </a:txBody>
                  <a:tcPr/>
                </a:tc>
                <a:extLst>
                  <a:ext uri="{0D108BD9-81ED-4DB2-BD59-A6C34878D82A}">
                    <a16:rowId xmlns:a16="http://schemas.microsoft.com/office/drawing/2014/main" val="219473193"/>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CA" sz="1400" dirty="0">
                        <a:hlinkClick r:id="rId13"/>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CA" sz="1400" dirty="0">
                          <a:hlinkClick r:id="rId13"/>
                        </a:rPr>
                        <a:t>https://machinelearningmastery.com/how-to-reduce-model-variance/</a:t>
                      </a:r>
                      <a:endParaRPr lang="en-US" sz="1400" dirty="0"/>
                    </a:p>
                  </a:txBody>
                  <a:tcPr/>
                </a:tc>
                <a:extLst>
                  <a:ext uri="{0D108BD9-81ED-4DB2-BD59-A6C34878D82A}">
                    <a16:rowId xmlns:a16="http://schemas.microsoft.com/office/drawing/2014/main" val="1824535003"/>
                  </a:ext>
                </a:extLst>
              </a:tr>
              <a:tr h="287612">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0" i="0" kern="1200" dirty="0">
                          <a:solidFill>
                            <a:schemeClr val="dk1"/>
                          </a:solidFill>
                          <a:effectLst/>
                          <a:latin typeface="+mn-lt"/>
                          <a:ea typeface="+mn-ea"/>
                          <a:cs typeface="+mn-cs"/>
                        </a:rPr>
                        <a:t>Eryk </a:t>
                      </a:r>
                      <a:r>
                        <a:rPr lang="en-US" sz="1400" b="0" i="0" kern="1200" dirty="0" err="1">
                          <a:solidFill>
                            <a:schemeClr val="dk1"/>
                          </a:solidFill>
                          <a:effectLst/>
                          <a:latin typeface="+mn-lt"/>
                          <a:ea typeface="+mn-ea"/>
                          <a:cs typeface="+mn-cs"/>
                        </a:rPr>
                        <a:t>Lewinson</a:t>
                      </a:r>
                      <a:r>
                        <a:rPr lang="en-US" sz="1400" b="0" i="0" kern="1200" dirty="0">
                          <a:solidFill>
                            <a:schemeClr val="dk1"/>
                          </a:solidFill>
                          <a:effectLst/>
                          <a:latin typeface="+mn-lt"/>
                          <a:ea typeface="+mn-ea"/>
                          <a:cs typeface="+mn-cs"/>
                        </a:rPr>
                        <a:t>, Ensemble learning using the Voting Classifier</a:t>
                      </a:r>
                      <a:endParaRPr lang="en-US" sz="1400" dirty="0">
                        <a:hlinkClick r:id="rId14"/>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hlinkClick r:id="rId14"/>
                        </a:rPr>
                        <a:t>https://levelup.gitconnected.com/ensemble-learning-using-the-voting-classifier-a28d450be64d</a:t>
                      </a:r>
                      <a:endParaRPr lang="en-US" sz="1400" dirty="0"/>
                    </a:p>
                  </a:txBody>
                  <a:tcPr/>
                </a:tc>
                <a:extLst>
                  <a:ext uri="{0D108BD9-81ED-4DB2-BD59-A6C34878D82A}">
                    <a16:rowId xmlns:a16="http://schemas.microsoft.com/office/drawing/2014/main" val="257307703"/>
                  </a:ext>
                </a:extLst>
              </a:tr>
            </a:tbl>
          </a:graphicData>
        </a:graphic>
      </p:graphicFrame>
      <p:sp>
        <p:nvSpPr>
          <p:cNvPr id="2" name="Footer Placeholder 1">
            <a:extLst>
              <a:ext uri="{FF2B5EF4-FFF2-40B4-BE49-F238E27FC236}">
                <a16:creationId xmlns:a16="http://schemas.microsoft.com/office/drawing/2014/main" id="{340D9F15-2803-4D1F-BE01-DC3A0403A16C}"/>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2DC61B86-7627-450A-9732-9CF6957082B0}"/>
              </a:ext>
            </a:extLst>
          </p:cNvPr>
          <p:cNvSpPr>
            <a:spLocks noGrp="1"/>
          </p:cNvSpPr>
          <p:nvPr>
            <p:ph type="sldNum" sz="quarter" idx="12"/>
          </p:nvPr>
        </p:nvSpPr>
        <p:spPr/>
        <p:txBody>
          <a:bodyPr/>
          <a:lstStyle/>
          <a:p>
            <a:fld id="{DC5255E4-8D8D-4D0C-85CA-09D4960285EC}" type="slidenum">
              <a:rPr lang="en-CA" smtClean="0"/>
              <a:t>56</a:t>
            </a:fld>
            <a:endParaRPr lang="en-CA"/>
          </a:p>
        </p:txBody>
      </p:sp>
    </p:spTree>
    <p:extLst>
      <p:ext uri="{BB962C8B-B14F-4D97-AF65-F5344CB8AC3E}">
        <p14:creationId xmlns:p14="http://schemas.microsoft.com/office/powerpoint/2010/main" val="1903497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lstStyle/>
          <a:p>
            <a:r>
              <a:rPr lang="en-US" b="1" dirty="0">
                <a:highlight>
                  <a:srgbClr val="00FFFF"/>
                </a:highlight>
              </a:rPr>
              <a:t>Data Preparation</a:t>
            </a:r>
          </a:p>
          <a:p>
            <a:r>
              <a:rPr lang="en-US" dirty="0"/>
              <a:t>Cleaning and NLP</a:t>
            </a:r>
          </a:p>
          <a:p>
            <a:r>
              <a:rPr lang="en-US" dirty="0"/>
              <a:t>Data Exploration</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p:txBody>
      </p:sp>
      <p:pic>
        <p:nvPicPr>
          <p:cNvPr id="9" name="Picture 8">
            <a:extLst>
              <a:ext uri="{FF2B5EF4-FFF2-40B4-BE49-F238E27FC236}">
                <a16:creationId xmlns:a16="http://schemas.microsoft.com/office/drawing/2014/main" id="{EF166B6B-196F-4242-AC3E-3E617E21836B}"/>
              </a:ext>
            </a:extLst>
          </p:cNvPr>
          <p:cNvPicPr>
            <a:picLocks noChangeAspect="1"/>
          </p:cNvPicPr>
          <p:nvPr/>
        </p:nvPicPr>
        <p:blipFill>
          <a:blip r:embed="rId2"/>
          <a:stretch>
            <a:fillRect/>
          </a:stretch>
        </p:blipFill>
        <p:spPr>
          <a:xfrm>
            <a:off x="4254341" y="1324392"/>
            <a:ext cx="3343183" cy="2915353"/>
          </a:xfrm>
          <a:prstGeom prst="rect">
            <a:avLst/>
          </a:prstGeom>
        </p:spPr>
      </p:pic>
      <p:pic>
        <p:nvPicPr>
          <p:cNvPr id="10" name="Picture 9">
            <a:extLst>
              <a:ext uri="{FF2B5EF4-FFF2-40B4-BE49-F238E27FC236}">
                <a16:creationId xmlns:a16="http://schemas.microsoft.com/office/drawing/2014/main" id="{2CC6193B-A4F5-48FB-BCB0-9C708A24E463}"/>
              </a:ext>
            </a:extLst>
          </p:cNvPr>
          <p:cNvPicPr>
            <a:picLocks noChangeAspect="1"/>
          </p:cNvPicPr>
          <p:nvPr/>
        </p:nvPicPr>
        <p:blipFill>
          <a:blip r:embed="rId3"/>
          <a:stretch>
            <a:fillRect/>
          </a:stretch>
        </p:blipFill>
        <p:spPr>
          <a:xfrm>
            <a:off x="7983858" y="1324125"/>
            <a:ext cx="3184124" cy="2811445"/>
          </a:xfrm>
          <a:prstGeom prst="rect">
            <a:avLst/>
          </a:prstGeom>
        </p:spPr>
      </p:pic>
      <p:sp>
        <p:nvSpPr>
          <p:cNvPr id="16" name="Rectangle 15">
            <a:extLst>
              <a:ext uri="{FF2B5EF4-FFF2-40B4-BE49-F238E27FC236}">
                <a16:creationId xmlns:a16="http://schemas.microsoft.com/office/drawing/2014/main" id="{B81C1845-6AEA-4B54-AF9C-82A162F9CCC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8BD820EE-6A3F-4B55-936C-8AEB2ABBF4FF}"/>
              </a:ext>
            </a:extLst>
          </p:cNvPr>
          <p:cNvSpPr/>
          <p:nvPr/>
        </p:nvSpPr>
        <p:spPr>
          <a:xfrm>
            <a:off x="4135167" y="5019490"/>
            <a:ext cx="7697381" cy="1477328"/>
          </a:xfrm>
          <a:prstGeom prst="rect">
            <a:avLst/>
          </a:prstGeom>
        </p:spPr>
        <p:txBody>
          <a:bodyPr wrap="square">
            <a:spAutoFit/>
          </a:bodyPr>
          <a:lstStyle/>
          <a:p>
            <a:r>
              <a:rPr lang="en-US" dirty="0"/>
              <a:t>The data consists of dialog conversations in JSON format. We plan to import the JSON data and parse the conversation texts into a </a:t>
            </a:r>
            <a:r>
              <a:rPr lang="en-US" dirty="0" err="1"/>
              <a:t>dataframe</a:t>
            </a:r>
            <a:r>
              <a:rPr lang="en-US" dirty="0"/>
              <a:t> that has the concatenated dialog texts and labels.</a:t>
            </a:r>
          </a:p>
          <a:p>
            <a:r>
              <a:rPr lang="en-US" dirty="0"/>
              <a:t>Next we will perform Data Cleaning and NLP to obtain a normalized corpus that has white-space characters and stop words removed.</a:t>
            </a:r>
          </a:p>
        </p:txBody>
      </p:sp>
      <p:grpSp>
        <p:nvGrpSpPr>
          <p:cNvPr id="20" name="Group 19">
            <a:extLst>
              <a:ext uri="{FF2B5EF4-FFF2-40B4-BE49-F238E27FC236}">
                <a16:creationId xmlns:a16="http://schemas.microsoft.com/office/drawing/2014/main" id="{447C575B-253B-4019-ADBA-2545F3C19409}"/>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F5F6E7F8-A807-4412-AA58-A9168BF8FBC6}"/>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1281C9EA-94D2-41E1-AA07-D8500FA68D5A}"/>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14A5B96D-5BE3-4A8F-A6CB-A5BE7CFFA33A}"/>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A1918491-09D2-4590-84F5-8C4B77B23DDE}"/>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26" name="Rectangle: Rounded Corners 25">
                  <a:extLst>
                    <a:ext uri="{FF2B5EF4-FFF2-40B4-BE49-F238E27FC236}">
                      <a16:creationId xmlns:a16="http://schemas.microsoft.com/office/drawing/2014/main" id="{C198ABD7-16DC-4880-B2CE-2FDA4E61D36B}"/>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27" name="Rectangle: Rounded Corners 26">
                  <a:extLst>
                    <a:ext uri="{FF2B5EF4-FFF2-40B4-BE49-F238E27FC236}">
                      <a16:creationId xmlns:a16="http://schemas.microsoft.com/office/drawing/2014/main" id="{870595B9-D3A8-402C-B613-A3B17138416D}"/>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28" name="Rectangle: Rounded Corners 27">
                  <a:extLst>
                    <a:ext uri="{FF2B5EF4-FFF2-40B4-BE49-F238E27FC236}">
                      <a16:creationId xmlns:a16="http://schemas.microsoft.com/office/drawing/2014/main" id="{E0028F3C-A2AB-48CF-A6A7-64CA9680F69E}"/>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2" name="Rectangle: Rounded Corners 21">
              <a:extLst>
                <a:ext uri="{FF2B5EF4-FFF2-40B4-BE49-F238E27FC236}">
                  <a16:creationId xmlns:a16="http://schemas.microsoft.com/office/drawing/2014/main" id="{8674C694-DFCE-4F71-9A4E-72FFF94B5267}"/>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E4F71152-E6B4-4D5E-90F9-37140268A073}"/>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1AA45871-DDEC-4181-A472-DD32B7E7679B}"/>
              </a:ext>
            </a:extLst>
          </p:cNvPr>
          <p:cNvSpPr>
            <a:spLocks noGrp="1"/>
          </p:cNvSpPr>
          <p:nvPr>
            <p:ph type="sldNum" sz="quarter" idx="12"/>
          </p:nvPr>
        </p:nvSpPr>
        <p:spPr/>
        <p:txBody>
          <a:bodyPr/>
          <a:lstStyle/>
          <a:p>
            <a:fld id="{DC5255E4-8D8D-4D0C-85CA-09D4960285EC}" type="slidenum">
              <a:rPr lang="en-CA" smtClean="0"/>
              <a:t>6</a:t>
            </a:fld>
            <a:endParaRPr lang="en-CA"/>
          </a:p>
        </p:txBody>
      </p:sp>
    </p:spTree>
    <p:extLst>
      <p:ext uri="{BB962C8B-B14F-4D97-AF65-F5344CB8AC3E}">
        <p14:creationId xmlns:p14="http://schemas.microsoft.com/office/powerpoint/2010/main" val="2817462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61904B5-B594-42DC-AE15-C0036FE548E6}"/>
              </a:ext>
            </a:extLst>
          </p:cNvPr>
          <p:cNvPicPr>
            <a:picLocks noChangeAspect="1"/>
          </p:cNvPicPr>
          <p:nvPr/>
        </p:nvPicPr>
        <p:blipFill>
          <a:blip r:embed="rId2"/>
          <a:stretch>
            <a:fillRect/>
          </a:stretch>
        </p:blipFill>
        <p:spPr>
          <a:xfrm>
            <a:off x="5078781" y="3382575"/>
            <a:ext cx="5037489" cy="3168202"/>
          </a:xfrm>
          <a:prstGeom prst="rect">
            <a:avLst/>
          </a:prstGeom>
        </p:spPr>
      </p:pic>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3" y="1049972"/>
            <a:ext cx="3683252" cy="5641977"/>
          </a:xfrm>
          <a:solidFill>
            <a:schemeClr val="accent5">
              <a:lumMod val="20000"/>
              <a:lumOff val="80000"/>
            </a:schemeClr>
          </a:solidFill>
          <a:ln>
            <a:solidFill>
              <a:schemeClr val="tx1"/>
            </a:solidFill>
          </a:ln>
        </p:spPr>
        <p:txBody>
          <a:bodyPr/>
          <a:lstStyle/>
          <a:p>
            <a:r>
              <a:rPr lang="en-US" dirty="0"/>
              <a:t>Data Preparation</a:t>
            </a:r>
          </a:p>
          <a:p>
            <a:r>
              <a:rPr lang="en-US" b="1" dirty="0">
                <a:highlight>
                  <a:srgbClr val="00FFFF"/>
                </a:highlight>
              </a:rPr>
              <a:t>Cleaning and NLP</a:t>
            </a:r>
          </a:p>
          <a:p>
            <a:r>
              <a:rPr lang="en-US" dirty="0"/>
              <a:t>Data Exploration</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a:p>
            <a:endParaRPr lang="en-US" dirty="0"/>
          </a:p>
          <a:p>
            <a:endParaRPr lang="en-CA" dirty="0"/>
          </a:p>
        </p:txBody>
      </p:sp>
      <p:sp>
        <p:nvSpPr>
          <p:cNvPr id="18" name="Rectangle 17">
            <a:extLst>
              <a:ext uri="{FF2B5EF4-FFF2-40B4-BE49-F238E27FC236}">
                <a16:creationId xmlns:a16="http://schemas.microsoft.com/office/drawing/2014/main" id="{266980D8-3B4D-49A8-A12E-AEFBF38B4E11}"/>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9" name="Content Placeholder 18">
            <a:extLst>
              <a:ext uri="{FF2B5EF4-FFF2-40B4-BE49-F238E27FC236}">
                <a16:creationId xmlns:a16="http://schemas.microsoft.com/office/drawing/2014/main" id="{113AB52C-82BF-4A65-83B3-CFB17CBC5D53}"/>
              </a:ext>
            </a:extLst>
          </p:cNvPr>
          <p:cNvPicPr>
            <a:picLocks noGrp="1" noChangeAspect="1"/>
          </p:cNvPicPr>
          <p:nvPr>
            <p:ph idx="1"/>
          </p:nvPr>
        </p:nvPicPr>
        <p:blipFill>
          <a:blip r:embed="rId3"/>
          <a:stretch>
            <a:fillRect/>
          </a:stretch>
        </p:blipFill>
        <p:spPr>
          <a:xfrm>
            <a:off x="4001196" y="1145106"/>
            <a:ext cx="7677029" cy="2237468"/>
          </a:xfrm>
          <a:prstGeom prst="rect">
            <a:avLst/>
          </a:prstGeom>
        </p:spPr>
      </p:pic>
      <p:grpSp>
        <p:nvGrpSpPr>
          <p:cNvPr id="15" name="Group 14">
            <a:extLst>
              <a:ext uri="{FF2B5EF4-FFF2-40B4-BE49-F238E27FC236}">
                <a16:creationId xmlns:a16="http://schemas.microsoft.com/office/drawing/2014/main" id="{AEA61C15-6349-48F0-A1E5-F811B65A5A27}"/>
              </a:ext>
            </a:extLst>
          </p:cNvPr>
          <p:cNvGrpSpPr/>
          <p:nvPr/>
        </p:nvGrpSpPr>
        <p:grpSpPr>
          <a:xfrm>
            <a:off x="231024" y="166051"/>
            <a:ext cx="11729954" cy="883920"/>
            <a:chOff x="3914274" y="166051"/>
            <a:chExt cx="8046703" cy="883920"/>
          </a:xfrm>
        </p:grpSpPr>
        <p:grpSp>
          <p:nvGrpSpPr>
            <p:cNvPr id="17" name="Group 16">
              <a:extLst>
                <a:ext uri="{FF2B5EF4-FFF2-40B4-BE49-F238E27FC236}">
                  <a16:creationId xmlns:a16="http://schemas.microsoft.com/office/drawing/2014/main" id="{EAA37DDD-EFDA-4677-B67F-2086D61C34F3}"/>
                </a:ext>
              </a:extLst>
            </p:cNvPr>
            <p:cNvGrpSpPr/>
            <p:nvPr/>
          </p:nvGrpSpPr>
          <p:grpSpPr>
            <a:xfrm>
              <a:off x="3914274" y="166051"/>
              <a:ext cx="8046703" cy="883920"/>
              <a:chOff x="3914274" y="166051"/>
              <a:chExt cx="8046703" cy="883920"/>
            </a:xfrm>
          </p:grpSpPr>
          <p:sp>
            <p:nvSpPr>
              <p:cNvPr id="30" name="Rectangle 29">
                <a:extLst>
                  <a:ext uri="{FF2B5EF4-FFF2-40B4-BE49-F238E27FC236}">
                    <a16:creationId xmlns:a16="http://schemas.microsoft.com/office/drawing/2014/main" id="{798C9C02-A7D7-4977-B1EB-E5904C93E72A}"/>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1" name="Group 30">
                <a:extLst>
                  <a:ext uri="{FF2B5EF4-FFF2-40B4-BE49-F238E27FC236}">
                    <a16:creationId xmlns:a16="http://schemas.microsoft.com/office/drawing/2014/main" id="{8FC47C7A-363B-48CB-BB35-A969F2B378CD}"/>
                  </a:ext>
                </a:extLst>
              </p:cNvPr>
              <p:cNvGrpSpPr/>
              <p:nvPr/>
            </p:nvGrpSpPr>
            <p:grpSpPr>
              <a:xfrm>
                <a:off x="4341815" y="308009"/>
                <a:ext cx="5704672" cy="601581"/>
                <a:chOff x="775912" y="5254575"/>
                <a:chExt cx="5704672" cy="601581"/>
              </a:xfrm>
            </p:grpSpPr>
            <p:sp>
              <p:nvSpPr>
                <p:cNvPr id="32" name="Rectangle: Rounded Corners 31">
                  <a:extLst>
                    <a:ext uri="{FF2B5EF4-FFF2-40B4-BE49-F238E27FC236}">
                      <a16:creationId xmlns:a16="http://schemas.microsoft.com/office/drawing/2014/main" id="{4D7F8804-8C61-47E0-BDB4-8AC59EF5EE97}"/>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3" name="Rectangle: Rounded Corners 32">
                  <a:extLst>
                    <a:ext uri="{FF2B5EF4-FFF2-40B4-BE49-F238E27FC236}">
                      <a16:creationId xmlns:a16="http://schemas.microsoft.com/office/drawing/2014/main" id="{7AB9C8FE-4E91-4180-876F-A6636AD8430B}"/>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4" name="Rectangle: Rounded Corners 33">
                  <a:extLst>
                    <a:ext uri="{FF2B5EF4-FFF2-40B4-BE49-F238E27FC236}">
                      <a16:creationId xmlns:a16="http://schemas.microsoft.com/office/drawing/2014/main" id="{849F1340-A4C1-43A7-B36F-0A661008F1A0}"/>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5" name="Rectangle: Rounded Corners 34">
                  <a:extLst>
                    <a:ext uri="{FF2B5EF4-FFF2-40B4-BE49-F238E27FC236}">
                      <a16:creationId xmlns:a16="http://schemas.microsoft.com/office/drawing/2014/main" id="{80A934D1-99AE-4A7D-8DD7-81FF3DDF96A0}"/>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9" name="Rectangle: Rounded Corners 28">
              <a:extLst>
                <a:ext uri="{FF2B5EF4-FFF2-40B4-BE49-F238E27FC236}">
                  <a16:creationId xmlns:a16="http://schemas.microsoft.com/office/drawing/2014/main" id="{0F519ADE-2FCA-4DE9-B3BE-5A35B32F702E}"/>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A5E12817-233A-4F2E-9E6B-0A5558C1513D}"/>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F331A2ED-4FF5-4055-8330-5437CCF1D17C}"/>
              </a:ext>
            </a:extLst>
          </p:cNvPr>
          <p:cNvSpPr>
            <a:spLocks noGrp="1"/>
          </p:cNvSpPr>
          <p:nvPr>
            <p:ph type="sldNum" sz="quarter" idx="12"/>
          </p:nvPr>
        </p:nvSpPr>
        <p:spPr/>
        <p:txBody>
          <a:bodyPr/>
          <a:lstStyle/>
          <a:p>
            <a:fld id="{DC5255E4-8D8D-4D0C-85CA-09D4960285EC}" type="slidenum">
              <a:rPr lang="en-CA" smtClean="0"/>
              <a:t>7</a:t>
            </a:fld>
            <a:endParaRPr lang="en-CA"/>
          </a:p>
        </p:txBody>
      </p:sp>
    </p:spTree>
    <p:extLst>
      <p:ext uri="{BB962C8B-B14F-4D97-AF65-F5344CB8AC3E}">
        <p14:creationId xmlns:p14="http://schemas.microsoft.com/office/powerpoint/2010/main" val="3035010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0703" y="1049970"/>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b="1" dirty="0">
                <a:highlight>
                  <a:srgbClr val="00FFFF"/>
                </a:highlight>
              </a:rPr>
              <a:t>Data Exploration</a:t>
            </a:r>
          </a:p>
          <a:p>
            <a:pPr marL="285750" indent="-285750">
              <a:buFont typeface="Arial" panose="020B0604020202020204" pitchFamily="34" charset="0"/>
              <a:buChar char="•"/>
            </a:pPr>
            <a:r>
              <a:rPr lang="en-CA" b="1" dirty="0">
                <a:highlight>
                  <a:srgbClr val="00FFFF"/>
                </a:highlight>
              </a:rPr>
              <a:t>Statistical Analysis</a:t>
            </a:r>
          </a:p>
          <a:p>
            <a:pPr marL="285750" indent="-285750">
              <a:buFont typeface="Arial" panose="020B0604020202020204" pitchFamily="34" charset="0"/>
              <a:buChar char="•"/>
            </a:pPr>
            <a:r>
              <a:rPr lang="en-CA" dirty="0"/>
              <a:t>Exploring Word Clouds</a:t>
            </a:r>
          </a:p>
          <a:p>
            <a:pPr marL="285750" indent="-285750">
              <a:buFont typeface="Arial" panose="020B0604020202020204" pitchFamily="34" charset="0"/>
              <a:buChar char="•"/>
            </a:pPr>
            <a:r>
              <a:rPr lang="en-CA" dirty="0"/>
              <a:t>Exploring Complexity</a:t>
            </a:r>
          </a:p>
          <a:p>
            <a:r>
              <a:rPr lang="en-CA" dirty="0"/>
              <a:t>Feature Engineering &amp; Selection</a:t>
            </a:r>
          </a:p>
          <a:p>
            <a:r>
              <a:rPr lang="en-CA" dirty="0"/>
              <a:t>Model Evaluation &amp; Selection</a:t>
            </a:r>
          </a:p>
          <a:p>
            <a:endParaRPr lang="en-CA" dirty="0"/>
          </a:p>
          <a:p>
            <a:endParaRPr lang="en-US" dirty="0">
              <a:highlight>
                <a:srgbClr val="00FFFF"/>
              </a:highlight>
            </a:endParaRPr>
          </a:p>
          <a:p>
            <a:endParaRPr lang="en-US" dirty="0"/>
          </a:p>
          <a:p>
            <a:endParaRPr lang="en-US" dirty="0"/>
          </a:p>
          <a:p>
            <a:pPr marL="285750" indent="-285750">
              <a:buFont typeface="Arial" panose="020B0604020202020204" pitchFamily="34" charset="0"/>
              <a:buChar char="•"/>
            </a:pPr>
            <a:endParaRPr lang="en-CA" dirty="0"/>
          </a:p>
        </p:txBody>
      </p:sp>
      <p:sp>
        <p:nvSpPr>
          <p:cNvPr id="35" name="Rectangle 34">
            <a:extLst>
              <a:ext uri="{FF2B5EF4-FFF2-40B4-BE49-F238E27FC236}">
                <a16:creationId xmlns:a16="http://schemas.microsoft.com/office/drawing/2014/main" id="{F9E042FD-D958-4121-ABB2-50F45BEB297A}"/>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a:extLst>
              <a:ext uri="{FF2B5EF4-FFF2-40B4-BE49-F238E27FC236}">
                <a16:creationId xmlns:a16="http://schemas.microsoft.com/office/drawing/2014/main" id="{F6395504-ABA8-418A-9B75-6D7E1388D12C}"/>
              </a:ext>
            </a:extLst>
          </p:cNvPr>
          <p:cNvPicPr>
            <a:picLocks noChangeAspect="1"/>
          </p:cNvPicPr>
          <p:nvPr/>
        </p:nvPicPr>
        <p:blipFill>
          <a:blip r:embed="rId2"/>
          <a:stretch>
            <a:fillRect/>
          </a:stretch>
        </p:blipFill>
        <p:spPr>
          <a:xfrm>
            <a:off x="4915067" y="1682001"/>
            <a:ext cx="5652284" cy="1428103"/>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91395795-4456-44DF-8592-D40FC0CD50D7}"/>
              </a:ext>
            </a:extLst>
          </p:cNvPr>
          <p:cNvPicPr>
            <a:picLocks noChangeAspect="1"/>
          </p:cNvPicPr>
          <p:nvPr/>
        </p:nvPicPr>
        <p:blipFill>
          <a:blip r:embed="rId3"/>
          <a:stretch>
            <a:fillRect/>
          </a:stretch>
        </p:blipFill>
        <p:spPr>
          <a:xfrm>
            <a:off x="4341815" y="3854689"/>
            <a:ext cx="7316299" cy="1174880"/>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4DE779BD-B4C4-4084-9BC1-D337652A8D75}"/>
              </a:ext>
            </a:extLst>
          </p:cNvPr>
          <p:cNvSpPr txBox="1"/>
          <p:nvPr/>
        </p:nvSpPr>
        <p:spPr>
          <a:xfrm>
            <a:off x="6850225" y="5176293"/>
            <a:ext cx="2174799" cy="369332"/>
          </a:xfrm>
          <a:prstGeom prst="rect">
            <a:avLst/>
          </a:prstGeom>
          <a:noFill/>
          <a:ln>
            <a:solidFill>
              <a:schemeClr val="tx1"/>
            </a:solidFill>
            <a:prstDash val="solid"/>
          </a:ln>
        </p:spPr>
        <p:txBody>
          <a:bodyPr wrap="square" rtlCol="0">
            <a:spAutoFit/>
          </a:bodyPr>
          <a:lstStyle/>
          <a:p>
            <a:r>
              <a:rPr lang="en-US" dirty="0"/>
              <a:t>Statistical Analysis</a:t>
            </a:r>
          </a:p>
        </p:txBody>
      </p:sp>
      <p:grpSp>
        <p:nvGrpSpPr>
          <p:cNvPr id="18" name="Group 17">
            <a:extLst>
              <a:ext uri="{FF2B5EF4-FFF2-40B4-BE49-F238E27FC236}">
                <a16:creationId xmlns:a16="http://schemas.microsoft.com/office/drawing/2014/main" id="{A5FB31F5-2EA0-4C99-9BA8-7C4209CE9B3D}"/>
              </a:ext>
            </a:extLst>
          </p:cNvPr>
          <p:cNvGrpSpPr/>
          <p:nvPr/>
        </p:nvGrpSpPr>
        <p:grpSpPr>
          <a:xfrm>
            <a:off x="231024" y="166051"/>
            <a:ext cx="11729954" cy="883920"/>
            <a:chOff x="3914274" y="166051"/>
            <a:chExt cx="8046703" cy="883920"/>
          </a:xfrm>
        </p:grpSpPr>
        <p:grpSp>
          <p:nvGrpSpPr>
            <p:cNvPr id="28" name="Group 27">
              <a:extLst>
                <a:ext uri="{FF2B5EF4-FFF2-40B4-BE49-F238E27FC236}">
                  <a16:creationId xmlns:a16="http://schemas.microsoft.com/office/drawing/2014/main" id="{7F38099B-25E2-434E-88AF-15F6651D732F}"/>
                </a:ext>
              </a:extLst>
            </p:cNvPr>
            <p:cNvGrpSpPr/>
            <p:nvPr/>
          </p:nvGrpSpPr>
          <p:grpSpPr>
            <a:xfrm>
              <a:off x="3914274" y="166051"/>
              <a:ext cx="8046703" cy="883920"/>
              <a:chOff x="3914274" y="166051"/>
              <a:chExt cx="8046703" cy="883920"/>
            </a:xfrm>
          </p:grpSpPr>
          <p:sp>
            <p:nvSpPr>
              <p:cNvPr id="30" name="Rectangle 29">
                <a:extLst>
                  <a:ext uri="{FF2B5EF4-FFF2-40B4-BE49-F238E27FC236}">
                    <a16:creationId xmlns:a16="http://schemas.microsoft.com/office/drawing/2014/main" id="{4FB9FA27-3EA5-4EB9-86C6-F30B89C994F1}"/>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1" name="Group 30">
                <a:extLst>
                  <a:ext uri="{FF2B5EF4-FFF2-40B4-BE49-F238E27FC236}">
                    <a16:creationId xmlns:a16="http://schemas.microsoft.com/office/drawing/2014/main" id="{1928AC4E-325D-4A66-888E-5F16A9CF9BF5}"/>
                  </a:ext>
                </a:extLst>
              </p:cNvPr>
              <p:cNvGrpSpPr/>
              <p:nvPr/>
            </p:nvGrpSpPr>
            <p:grpSpPr>
              <a:xfrm>
                <a:off x="4341815" y="308009"/>
                <a:ext cx="5704672" cy="601581"/>
                <a:chOff x="775912" y="5254575"/>
                <a:chExt cx="5704672" cy="601581"/>
              </a:xfrm>
            </p:grpSpPr>
            <p:sp>
              <p:nvSpPr>
                <p:cNvPr id="32" name="Rectangle: Rounded Corners 31">
                  <a:extLst>
                    <a:ext uri="{FF2B5EF4-FFF2-40B4-BE49-F238E27FC236}">
                      <a16:creationId xmlns:a16="http://schemas.microsoft.com/office/drawing/2014/main" id="{2CB36673-135F-4E47-8B8D-44CC86AD2FAF}"/>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3" name="Rectangle: Rounded Corners 32">
                  <a:extLst>
                    <a:ext uri="{FF2B5EF4-FFF2-40B4-BE49-F238E27FC236}">
                      <a16:creationId xmlns:a16="http://schemas.microsoft.com/office/drawing/2014/main" id="{AC893876-F6CA-41A8-9ED6-49AB091F15F3}"/>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34" name="Rectangle: Rounded Corners 33">
                  <a:extLst>
                    <a:ext uri="{FF2B5EF4-FFF2-40B4-BE49-F238E27FC236}">
                      <a16:creationId xmlns:a16="http://schemas.microsoft.com/office/drawing/2014/main" id="{B984852E-BFF8-45D8-96BF-B7272A43869E}"/>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36" name="Rectangle: Rounded Corners 35">
                  <a:extLst>
                    <a:ext uri="{FF2B5EF4-FFF2-40B4-BE49-F238E27FC236}">
                      <a16:creationId xmlns:a16="http://schemas.microsoft.com/office/drawing/2014/main" id="{4DDF9FF3-5540-4761-A32B-E18039E6C57E}"/>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9" name="Rectangle: Rounded Corners 28">
              <a:extLst>
                <a:ext uri="{FF2B5EF4-FFF2-40B4-BE49-F238E27FC236}">
                  <a16:creationId xmlns:a16="http://schemas.microsoft.com/office/drawing/2014/main" id="{79EE0DFB-34BE-481C-9865-69C0CDFB1406}"/>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2" name="Footer Placeholder 1">
            <a:extLst>
              <a:ext uri="{FF2B5EF4-FFF2-40B4-BE49-F238E27FC236}">
                <a16:creationId xmlns:a16="http://schemas.microsoft.com/office/drawing/2014/main" id="{9C5076AC-A0FE-4F2D-9EEB-39A462FC6B7A}"/>
              </a:ext>
            </a:extLst>
          </p:cNvPr>
          <p:cNvSpPr>
            <a:spLocks noGrp="1"/>
          </p:cNvSpPr>
          <p:nvPr>
            <p:ph type="ftr" sz="quarter" idx="11"/>
          </p:nvPr>
        </p:nvSpPr>
        <p:spPr/>
        <p:txBody>
          <a:bodyPr/>
          <a:lstStyle/>
          <a:p>
            <a:endParaRPr lang="en-CA"/>
          </a:p>
        </p:txBody>
      </p:sp>
      <p:sp>
        <p:nvSpPr>
          <p:cNvPr id="3" name="Slide Number Placeholder 2">
            <a:extLst>
              <a:ext uri="{FF2B5EF4-FFF2-40B4-BE49-F238E27FC236}">
                <a16:creationId xmlns:a16="http://schemas.microsoft.com/office/drawing/2014/main" id="{82C24D42-924E-4AC8-8006-312077CCDCAA}"/>
              </a:ext>
            </a:extLst>
          </p:cNvPr>
          <p:cNvSpPr>
            <a:spLocks noGrp="1"/>
          </p:cNvSpPr>
          <p:nvPr>
            <p:ph type="sldNum" sz="quarter" idx="12"/>
          </p:nvPr>
        </p:nvSpPr>
        <p:spPr/>
        <p:txBody>
          <a:bodyPr/>
          <a:lstStyle/>
          <a:p>
            <a:fld id="{DC5255E4-8D8D-4D0C-85CA-09D4960285EC}" type="slidenum">
              <a:rPr lang="en-CA" smtClean="0"/>
              <a:t>8</a:t>
            </a:fld>
            <a:endParaRPr lang="en-CA"/>
          </a:p>
        </p:txBody>
      </p:sp>
    </p:spTree>
    <p:extLst>
      <p:ext uri="{BB962C8B-B14F-4D97-AF65-F5344CB8AC3E}">
        <p14:creationId xmlns:p14="http://schemas.microsoft.com/office/powerpoint/2010/main" val="1703891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CAA8B084-DCF9-4D5B-B5AB-6F73034E82CE}"/>
              </a:ext>
            </a:extLst>
          </p:cNvPr>
          <p:cNvSpPr txBox="1">
            <a:spLocks/>
          </p:cNvSpPr>
          <p:nvPr/>
        </p:nvSpPr>
        <p:spPr>
          <a:xfrm>
            <a:off x="4254374" y="166052"/>
            <a:ext cx="3683250" cy="65258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CA" dirty="0"/>
          </a:p>
        </p:txBody>
      </p:sp>
      <p:sp>
        <p:nvSpPr>
          <p:cNvPr id="5" name="Text Placeholder 4">
            <a:extLst>
              <a:ext uri="{FF2B5EF4-FFF2-40B4-BE49-F238E27FC236}">
                <a16:creationId xmlns:a16="http://schemas.microsoft.com/office/drawing/2014/main" id="{A8D387AD-91D9-4C20-9740-067C254A0ACC}"/>
              </a:ext>
            </a:extLst>
          </p:cNvPr>
          <p:cNvSpPr>
            <a:spLocks noGrp="1"/>
          </p:cNvSpPr>
          <p:nvPr>
            <p:ph type="body" sz="half" idx="2"/>
          </p:nvPr>
        </p:nvSpPr>
        <p:spPr>
          <a:xfrm>
            <a:off x="231024" y="1049973"/>
            <a:ext cx="3683250" cy="5641976"/>
          </a:xfrm>
          <a:solidFill>
            <a:schemeClr val="accent5">
              <a:lumMod val="20000"/>
              <a:lumOff val="80000"/>
            </a:schemeClr>
          </a:solidFill>
          <a:ln>
            <a:solidFill>
              <a:schemeClr val="tx1"/>
            </a:solidFill>
          </a:ln>
        </p:spPr>
        <p:txBody>
          <a:bodyPr>
            <a:normAutofit/>
          </a:bodyPr>
          <a:lstStyle/>
          <a:p>
            <a:r>
              <a:rPr lang="en-US" dirty="0"/>
              <a:t>Data Preparation</a:t>
            </a:r>
          </a:p>
          <a:p>
            <a:r>
              <a:rPr lang="en-US" dirty="0"/>
              <a:t>Cleaning and NLP</a:t>
            </a:r>
          </a:p>
          <a:p>
            <a:r>
              <a:rPr lang="en-US" b="1" dirty="0">
                <a:highlight>
                  <a:srgbClr val="00FFFF"/>
                </a:highlight>
              </a:rPr>
              <a:t>Data Exploration</a:t>
            </a:r>
          </a:p>
          <a:p>
            <a:pPr marL="285750" indent="-285750">
              <a:buFont typeface="Arial" panose="020B0604020202020204" pitchFamily="34" charset="0"/>
              <a:buChar char="•"/>
            </a:pPr>
            <a:r>
              <a:rPr lang="en-CA" dirty="0"/>
              <a:t>Statistical Analysis</a:t>
            </a:r>
          </a:p>
          <a:p>
            <a:pPr marL="285750" indent="-285750">
              <a:buFont typeface="Arial" panose="020B0604020202020204" pitchFamily="34" charset="0"/>
              <a:buChar char="•"/>
            </a:pPr>
            <a:r>
              <a:rPr lang="en-CA" b="1" dirty="0">
                <a:highlight>
                  <a:srgbClr val="00FFFF"/>
                </a:highlight>
              </a:rPr>
              <a:t>Exploring Word Clouds</a:t>
            </a:r>
          </a:p>
          <a:p>
            <a:pPr marL="285750" indent="-285750">
              <a:buFont typeface="Arial" panose="020B0604020202020204" pitchFamily="34" charset="0"/>
              <a:buChar char="•"/>
            </a:pPr>
            <a:r>
              <a:rPr lang="en-CA" dirty="0"/>
              <a:t>Exploring Complexity</a:t>
            </a:r>
          </a:p>
          <a:p>
            <a:r>
              <a:rPr lang="en-CA" dirty="0"/>
              <a:t>Feature Engineering &amp; Selection</a:t>
            </a:r>
          </a:p>
          <a:p>
            <a:r>
              <a:rPr lang="en-CA" dirty="0"/>
              <a:t>Model Evaluation &amp; Selection</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
        <p:nvSpPr>
          <p:cNvPr id="26" name="Rectangle 25">
            <a:extLst>
              <a:ext uri="{FF2B5EF4-FFF2-40B4-BE49-F238E27FC236}">
                <a16:creationId xmlns:a16="http://schemas.microsoft.com/office/drawing/2014/main" id="{702B02E2-159E-4DF4-B074-C45081D0A706}"/>
              </a:ext>
            </a:extLst>
          </p:cNvPr>
          <p:cNvSpPr/>
          <p:nvPr/>
        </p:nvSpPr>
        <p:spPr>
          <a:xfrm>
            <a:off x="3914274" y="1049971"/>
            <a:ext cx="8046702" cy="56419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7" name="Content Placeholder 5">
            <a:extLst>
              <a:ext uri="{FF2B5EF4-FFF2-40B4-BE49-F238E27FC236}">
                <a16:creationId xmlns:a16="http://schemas.microsoft.com/office/drawing/2014/main" id="{DAA5E695-72BA-42DA-A5C0-64AEA21261CD}"/>
              </a:ext>
            </a:extLst>
          </p:cNvPr>
          <p:cNvPicPr>
            <a:picLocks noChangeAspect="1"/>
          </p:cNvPicPr>
          <p:nvPr/>
        </p:nvPicPr>
        <p:blipFill>
          <a:blip r:embed="rId3"/>
          <a:stretch>
            <a:fillRect/>
          </a:stretch>
        </p:blipFill>
        <p:spPr>
          <a:xfrm>
            <a:off x="4097889" y="1792719"/>
            <a:ext cx="3738856" cy="2541155"/>
          </a:xfrm>
          <a:prstGeom prst="rect">
            <a:avLst/>
          </a:prstGeom>
        </p:spPr>
      </p:pic>
      <p:pic>
        <p:nvPicPr>
          <p:cNvPr id="2" name="Picture 1">
            <a:extLst>
              <a:ext uri="{FF2B5EF4-FFF2-40B4-BE49-F238E27FC236}">
                <a16:creationId xmlns:a16="http://schemas.microsoft.com/office/drawing/2014/main" id="{A4C1FAA7-1DB4-4906-9F9C-01646DD94CFA}"/>
              </a:ext>
            </a:extLst>
          </p:cNvPr>
          <p:cNvPicPr>
            <a:picLocks noChangeAspect="1"/>
          </p:cNvPicPr>
          <p:nvPr/>
        </p:nvPicPr>
        <p:blipFill>
          <a:blip r:embed="rId4"/>
          <a:stretch>
            <a:fillRect/>
          </a:stretch>
        </p:blipFill>
        <p:spPr>
          <a:xfrm>
            <a:off x="7993230" y="1792719"/>
            <a:ext cx="3693370" cy="2564667"/>
          </a:xfrm>
          <a:prstGeom prst="rect">
            <a:avLst/>
          </a:prstGeom>
        </p:spPr>
      </p:pic>
      <p:sp>
        <p:nvSpPr>
          <p:cNvPr id="29" name="TextBox 28">
            <a:extLst>
              <a:ext uri="{FF2B5EF4-FFF2-40B4-BE49-F238E27FC236}">
                <a16:creationId xmlns:a16="http://schemas.microsoft.com/office/drawing/2014/main" id="{C41D6134-D6CC-4EEA-9392-6881FB4A28A9}"/>
              </a:ext>
            </a:extLst>
          </p:cNvPr>
          <p:cNvSpPr txBox="1"/>
          <p:nvPr/>
        </p:nvSpPr>
        <p:spPr>
          <a:xfrm>
            <a:off x="4097889" y="1377038"/>
            <a:ext cx="2174799" cy="369332"/>
          </a:xfrm>
          <a:prstGeom prst="rect">
            <a:avLst/>
          </a:prstGeom>
          <a:noFill/>
          <a:ln>
            <a:solidFill>
              <a:schemeClr val="tx1"/>
            </a:solidFill>
            <a:prstDash val="solid"/>
          </a:ln>
        </p:spPr>
        <p:txBody>
          <a:bodyPr wrap="square" rtlCol="0">
            <a:spAutoFit/>
          </a:bodyPr>
          <a:lstStyle/>
          <a:p>
            <a:r>
              <a:rPr lang="en-CA" dirty="0"/>
              <a:t>movie-finder</a:t>
            </a:r>
          </a:p>
        </p:txBody>
      </p:sp>
      <p:sp>
        <p:nvSpPr>
          <p:cNvPr id="30" name="TextBox 29">
            <a:extLst>
              <a:ext uri="{FF2B5EF4-FFF2-40B4-BE49-F238E27FC236}">
                <a16:creationId xmlns:a16="http://schemas.microsoft.com/office/drawing/2014/main" id="{81E0636C-637C-457A-9162-6EA0A958A552}"/>
              </a:ext>
            </a:extLst>
          </p:cNvPr>
          <p:cNvSpPr txBox="1"/>
          <p:nvPr/>
        </p:nvSpPr>
        <p:spPr>
          <a:xfrm>
            <a:off x="8059151" y="1377038"/>
            <a:ext cx="2174799" cy="369332"/>
          </a:xfrm>
          <a:prstGeom prst="rect">
            <a:avLst/>
          </a:prstGeom>
          <a:noFill/>
          <a:ln>
            <a:solidFill>
              <a:schemeClr val="tx1"/>
            </a:solidFill>
            <a:prstDash val="solid"/>
          </a:ln>
        </p:spPr>
        <p:txBody>
          <a:bodyPr wrap="square" rtlCol="0">
            <a:spAutoFit/>
          </a:bodyPr>
          <a:lstStyle/>
          <a:p>
            <a:r>
              <a:rPr lang="en-US" dirty="0"/>
              <a:t>R</a:t>
            </a:r>
            <a:r>
              <a:rPr lang="en-CA" dirty="0"/>
              <a:t>estaurant-table-3</a:t>
            </a:r>
          </a:p>
        </p:txBody>
      </p:sp>
      <p:sp>
        <p:nvSpPr>
          <p:cNvPr id="3" name="Rectangle 2">
            <a:extLst>
              <a:ext uri="{FF2B5EF4-FFF2-40B4-BE49-F238E27FC236}">
                <a16:creationId xmlns:a16="http://schemas.microsoft.com/office/drawing/2014/main" id="{A76AC8EE-D1A5-4B8F-91D1-EA31248A1F5D}"/>
              </a:ext>
            </a:extLst>
          </p:cNvPr>
          <p:cNvSpPr/>
          <p:nvPr/>
        </p:nvSpPr>
        <p:spPr>
          <a:xfrm>
            <a:off x="4549524" y="5100134"/>
            <a:ext cx="6096000" cy="923330"/>
          </a:xfrm>
          <a:prstGeom prst="rect">
            <a:avLst/>
          </a:prstGeom>
        </p:spPr>
        <p:txBody>
          <a:bodyPr>
            <a:spAutoFit/>
          </a:bodyPr>
          <a:lstStyle/>
          <a:p>
            <a:r>
              <a:rPr lang="en-CA" b="1" u="sng" dirty="0"/>
              <a:t>Exploring Word Clouds</a:t>
            </a:r>
          </a:p>
          <a:p>
            <a:pPr marL="285750" indent="-285750">
              <a:buFont typeface="Arial" panose="020B0604020202020204" pitchFamily="34" charset="0"/>
              <a:buChar char="•"/>
            </a:pPr>
            <a:r>
              <a:rPr lang="en-CA" dirty="0"/>
              <a:t>Created and displayed word clouds using the tokens created above and a second one</a:t>
            </a:r>
          </a:p>
        </p:txBody>
      </p:sp>
      <p:grpSp>
        <p:nvGrpSpPr>
          <p:cNvPr id="20" name="Group 19">
            <a:extLst>
              <a:ext uri="{FF2B5EF4-FFF2-40B4-BE49-F238E27FC236}">
                <a16:creationId xmlns:a16="http://schemas.microsoft.com/office/drawing/2014/main" id="{219D4574-3104-4DFC-98A7-81E32A5AD942}"/>
              </a:ext>
            </a:extLst>
          </p:cNvPr>
          <p:cNvGrpSpPr/>
          <p:nvPr/>
        </p:nvGrpSpPr>
        <p:grpSpPr>
          <a:xfrm>
            <a:off x="231024" y="166051"/>
            <a:ext cx="11729954" cy="883920"/>
            <a:chOff x="3914274" y="166051"/>
            <a:chExt cx="8046703" cy="883920"/>
          </a:xfrm>
        </p:grpSpPr>
        <p:grpSp>
          <p:nvGrpSpPr>
            <p:cNvPr id="21" name="Group 20">
              <a:extLst>
                <a:ext uri="{FF2B5EF4-FFF2-40B4-BE49-F238E27FC236}">
                  <a16:creationId xmlns:a16="http://schemas.microsoft.com/office/drawing/2014/main" id="{51EB07F7-DFCA-45D2-88D1-A53595CCDFAD}"/>
                </a:ext>
              </a:extLst>
            </p:cNvPr>
            <p:cNvGrpSpPr/>
            <p:nvPr/>
          </p:nvGrpSpPr>
          <p:grpSpPr>
            <a:xfrm>
              <a:off x="3914274" y="166051"/>
              <a:ext cx="8046703" cy="883920"/>
              <a:chOff x="3914274" y="166051"/>
              <a:chExt cx="8046703" cy="883920"/>
            </a:xfrm>
          </p:grpSpPr>
          <p:sp>
            <p:nvSpPr>
              <p:cNvPr id="23" name="Rectangle 22">
                <a:extLst>
                  <a:ext uri="{FF2B5EF4-FFF2-40B4-BE49-F238E27FC236}">
                    <a16:creationId xmlns:a16="http://schemas.microsoft.com/office/drawing/2014/main" id="{DCDEB1DE-9206-4D53-B0EA-39555EFD116A}"/>
                  </a:ext>
                </a:extLst>
              </p:cNvPr>
              <p:cNvSpPr/>
              <p:nvPr/>
            </p:nvSpPr>
            <p:spPr>
              <a:xfrm>
                <a:off x="3914274" y="166051"/>
                <a:ext cx="8046703" cy="88392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4" name="Group 23">
                <a:extLst>
                  <a:ext uri="{FF2B5EF4-FFF2-40B4-BE49-F238E27FC236}">
                    <a16:creationId xmlns:a16="http://schemas.microsoft.com/office/drawing/2014/main" id="{CA3F148A-2FC8-4754-935B-A2D467E90F8E}"/>
                  </a:ext>
                </a:extLst>
              </p:cNvPr>
              <p:cNvGrpSpPr/>
              <p:nvPr/>
            </p:nvGrpSpPr>
            <p:grpSpPr>
              <a:xfrm>
                <a:off x="4341815" y="308009"/>
                <a:ext cx="5704672" cy="601581"/>
                <a:chOff x="775912" y="5254575"/>
                <a:chExt cx="5704672" cy="601581"/>
              </a:xfrm>
            </p:grpSpPr>
            <p:sp>
              <p:nvSpPr>
                <p:cNvPr id="25" name="Rectangle: Rounded Corners 24">
                  <a:extLst>
                    <a:ext uri="{FF2B5EF4-FFF2-40B4-BE49-F238E27FC236}">
                      <a16:creationId xmlns:a16="http://schemas.microsoft.com/office/drawing/2014/main" id="{418FFEF3-E0DA-41DD-82CB-F70B0CD1B1BE}"/>
                    </a:ext>
                  </a:extLst>
                </p:cNvPr>
                <p:cNvSpPr/>
                <p:nvPr/>
              </p:nvSpPr>
              <p:spPr>
                <a:xfrm>
                  <a:off x="2262861" y="5260918"/>
                  <a:ext cx="1243826" cy="595238"/>
                </a:xfrm>
                <a:prstGeom prst="roundRect">
                  <a:avLst/>
                </a:prstGeom>
                <a:solidFill>
                  <a:srgbClr val="4472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Methodology</a:t>
                  </a:r>
                  <a:endParaRPr lang="en-CA" sz="1600" b="1" dirty="0">
                    <a:solidFill>
                      <a:schemeClr val="tx1"/>
                    </a:solidFill>
                  </a:endParaRPr>
                </a:p>
              </p:txBody>
            </p:sp>
            <p:sp>
              <p:nvSpPr>
                <p:cNvPr id="31" name="Rectangle: Rounded Corners 30">
                  <a:extLst>
                    <a:ext uri="{FF2B5EF4-FFF2-40B4-BE49-F238E27FC236}">
                      <a16:creationId xmlns:a16="http://schemas.microsoft.com/office/drawing/2014/main" id="{0C9E9F96-6028-4327-8B5B-3B25178D6A47}"/>
                    </a:ext>
                  </a:extLst>
                </p:cNvPr>
                <p:cNvSpPr/>
                <p:nvPr/>
              </p:nvSpPr>
              <p:spPr>
                <a:xfrm>
                  <a:off x="3751905" y="5254577"/>
                  <a:ext cx="1241730"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a:t>
                  </a:r>
                  <a:endParaRPr lang="en-CA" sz="1600" dirty="0"/>
                </a:p>
              </p:txBody>
            </p:sp>
            <p:sp>
              <p:nvSpPr>
                <p:cNvPr id="40" name="Rectangle: Rounded Corners 39">
                  <a:extLst>
                    <a:ext uri="{FF2B5EF4-FFF2-40B4-BE49-F238E27FC236}">
                      <a16:creationId xmlns:a16="http://schemas.microsoft.com/office/drawing/2014/main" id="{974279B0-AF93-495F-9CF1-76FB90D191E3}"/>
                    </a:ext>
                  </a:extLst>
                </p:cNvPr>
                <p:cNvSpPr/>
                <p:nvPr/>
              </p:nvSpPr>
              <p:spPr>
                <a:xfrm>
                  <a:off x="5236758" y="5254575"/>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Discussion</a:t>
                  </a:r>
                  <a:endParaRPr lang="en-CA" sz="1600" dirty="0"/>
                </a:p>
              </p:txBody>
            </p:sp>
            <p:sp>
              <p:nvSpPr>
                <p:cNvPr id="41" name="Rectangle: Rounded Corners 40">
                  <a:extLst>
                    <a:ext uri="{FF2B5EF4-FFF2-40B4-BE49-F238E27FC236}">
                      <a16:creationId xmlns:a16="http://schemas.microsoft.com/office/drawing/2014/main" id="{F6A871A5-1542-4B37-9AFD-2A87FBF934F1}"/>
                    </a:ext>
                  </a:extLst>
                </p:cNvPr>
                <p:cNvSpPr/>
                <p:nvPr/>
              </p:nvSpPr>
              <p:spPr>
                <a:xfrm>
                  <a:off x="775912" y="5260917"/>
                  <a:ext cx="1243827" cy="595238"/>
                </a:xfrm>
                <a:prstGeom prst="roundRect">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Introduction </a:t>
                  </a:r>
                  <a:endParaRPr lang="en-CA" sz="1600" dirty="0"/>
                </a:p>
              </p:txBody>
            </p:sp>
          </p:grpSp>
        </p:grpSp>
        <p:sp>
          <p:nvSpPr>
            <p:cNvPr id="22" name="Rectangle: Rounded Corners 21">
              <a:extLst>
                <a:ext uri="{FF2B5EF4-FFF2-40B4-BE49-F238E27FC236}">
                  <a16:creationId xmlns:a16="http://schemas.microsoft.com/office/drawing/2014/main" id="{E44B70C4-04C1-4489-82EA-2C6222586786}"/>
                </a:ext>
              </a:extLst>
            </p:cNvPr>
            <p:cNvSpPr/>
            <p:nvPr/>
          </p:nvSpPr>
          <p:spPr>
            <a:xfrm>
              <a:off x="10289609" y="308009"/>
              <a:ext cx="1243826" cy="595238"/>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endParaRPr lang="en-CA" sz="1600" dirty="0"/>
            </a:p>
          </p:txBody>
        </p:sp>
      </p:grpSp>
      <p:sp>
        <p:nvSpPr>
          <p:cNvPr id="4" name="Footer Placeholder 3">
            <a:extLst>
              <a:ext uri="{FF2B5EF4-FFF2-40B4-BE49-F238E27FC236}">
                <a16:creationId xmlns:a16="http://schemas.microsoft.com/office/drawing/2014/main" id="{F68BA0CD-4262-419C-836B-3461A99E020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C2BCCE8-7BAC-4994-90AF-01F54AD611C5}"/>
              </a:ext>
            </a:extLst>
          </p:cNvPr>
          <p:cNvSpPr>
            <a:spLocks noGrp="1"/>
          </p:cNvSpPr>
          <p:nvPr>
            <p:ph type="sldNum" sz="quarter" idx="12"/>
          </p:nvPr>
        </p:nvSpPr>
        <p:spPr/>
        <p:txBody>
          <a:bodyPr/>
          <a:lstStyle/>
          <a:p>
            <a:fld id="{DC5255E4-8D8D-4D0C-85CA-09D4960285EC}" type="slidenum">
              <a:rPr lang="en-CA" smtClean="0"/>
              <a:t>9</a:t>
            </a:fld>
            <a:endParaRPr lang="en-CA"/>
          </a:p>
        </p:txBody>
      </p:sp>
    </p:spTree>
    <p:extLst>
      <p:ext uri="{BB962C8B-B14F-4D97-AF65-F5344CB8AC3E}">
        <p14:creationId xmlns:p14="http://schemas.microsoft.com/office/powerpoint/2010/main" val="2195101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3381</TotalTime>
  <Words>4755</Words>
  <Application>Microsoft Office PowerPoint</Application>
  <PresentationFormat>Widescreen</PresentationFormat>
  <Paragraphs>1274</Paragraphs>
  <Slides>56</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Arial</vt:lpstr>
      <vt:lpstr>Calibri</vt:lpstr>
      <vt:lpstr>Calibri Light</vt:lpstr>
      <vt:lpstr>Office Theme</vt:lpstr>
      <vt:lpstr>Project: Conversation Dialogue Identification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Conversation Identification </dc:title>
  <dc:creator>Paul Doucet</dc:creator>
  <cp:lastModifiedBy>Paul Doucet</cp:lastModifiedBy>
  <cp:revision>167</cp:revision>
  <dcterms:created xsi:type="dcterms:W3CDTF">2020-04-18T04:11:23Z</dcterms:created>
  <dcterms:modified xsi:type="dcterms:W3CDTF">2020-05-22T14:23:33Z</dcterms:modified>
</cp:coreProperties>
</file>